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Inter Bold" charset="0"/>
      <p:regular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Inter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4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750814"/>
            <a:ext cx="7997429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Underwriting Assistant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789048"/>
            <a:ext cx="7290047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GenAI</a:t>
            </a:r>
            <a:r>
              <a:rPr lang="en-US" sz="275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-Powered Risk Assessment Co-Pilot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4875609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Leveraging artificial intelligence to enhance insurance underwriting efficiency, accuracy, and decision-making capabilities in the digital age.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25539" y="7455694"/>
            <a:ext cx="9445526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1750" u="sng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Presented By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: ARUSHI SHIVHARE 22070521062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25539" y="8137476"/>
            <a:ext cx="9445526" cy="32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                  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25539" y="7960376"/>
            <a:ext cx="9445526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                       ANMOL CHOURASIA 22070521091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90092" y="729258"/>
            <a:ext cx="12776893" cy="64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1"/>
              </a:lnSpc>
            </a:pPr>
            <a:r>
              <a:rPr lang="en-US" sz="40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Transformative Benefits &amp; Future Roadmap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401" y="2630984"/>
            <a:ext cx="4106168" cy="48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60%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6165" y="3314700"/>
            <a:ext cx="2829774" cy="36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2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Time Reduction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401" y="3632299"/>
            <a:ext cx="4106168" cy="72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Faster underwriting decisions through automated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59114" y="2630984"/>
            <a:ext cx="4106316" cy="48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85%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28878" y="3314700"/>
            <a:ext cx="2518930" cy="36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2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Consistency Rate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59114" y="3632299"/>
            <a:ext cx="4106316" cy="72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Objective, repeatable risk assessments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81975" y="2630984"/>
            <a:ext cx="4106316" cy="48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51740" y="3314700"/>
            <a:ext cx="2498207" cy="36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2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Volume Capacity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81975" y="3632299"/>
            <a:ext cx="4106316" cy="72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Efficient handling of application volumes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04838" y="2630984"/>
            <a:ext cx="4106316" cy="48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100%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74601" y="3314700"/>
            <a:ext cx="2166640" cy="36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2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Transparency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4838" y="3632299"/>
            <a:ext cx="4106316" cy="35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Explainable scoring methodology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6624" y="5124440"/>
            <a:ext cx="4014787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5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Future Enhancements: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06624" y="7577286"/>
            <a:ext cx="17074754" cy="19050"/>
            <a:chOff x="0" y="0"/>
            <a:chExt cx="22766338" cy="25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766401" cy="25400"/>
            </a:xfrm>
            <a:custGeom>
              <a:avLst/>
              <a:gdLst/>
              <a:ahLst/>
              <a:cxnLst/>
              <a:rect l="l" t="t" r="r" b="b"/>
              <a:pathLst>
                <a:path w="22766401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22753701" y="0"/>
                  </a:lnTo>
                  <a:cubicBezTo>
                    <a:pt x="22760687" y="0"/>
                    <a:pt x="22766401" y="5715"/>
                    <a:pt x="22766401" y="12700"/>
                  </a:cubicBezTo>
                  <a:cubicBezTo>
                    <a:pt x="22766401" y="19685"/>
                    <a:pt x="22760687" y="25400"/>
                    <a:pt x="2275370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4811614" y="7057430"/>
            <a:ext cx="19050" cy="519856"/>
            <a:chOff x="0" y="0"/>
            <a:chExt cx="25400" cy="6931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400" cy="693166"/>
            </a:xfrm>
            <a:custGeom>
              <a:avLst/>
              <a:gdLst/>
              <a:ahLst/>
              <a:cxnLst/>
              <a:rect l="l" t="t" r="r" b="b"/>
              <a:pathLst>
                <a:path w="25400" h="69316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80466"/>
                  </a:lnTo>
                  <a:cubicBezTo>
                    <a:pt x="25400" y="687451"/>
                    <a:pt x="19685" y="693166"/>
                    <a:pt x="12700" y="693166"/>
                  </a:cubicBezTo>
                  <a:cubicBezTo>
                    <a:pt x="5715" y="693166"/>
                    <a:pt x="0" y="687451"/>
                    <a:pt x="0" y="680466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4621411" y="7377559"/>
            <a:ext cx="399455" cy="399455"/>
            <a:chOff x="0" y="0"/>
            <a:chExt cx="532607" cy="532607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519811" cy="519938"/>
            </a:xfrm>
            <a:custGeom>
              <a:avLst/>
              <a:gdLst/>
              <a:ahLst/>
              <a:cxnLst/>
              <a:rect l="l" t="t" r="r" b="b"/>
              <a:pathLst>
                <a:path w="519811" h="519938">
                  <a:moveTo>
                    <a:pt x="0" y="97028"/>
                  </a:moveTo>
                  <a:cubicBezTo>
                    <a:pt x="0" y="43434"/>
                    <a:pt x="43434" y="0"/>
                    <a:pt x="97028" y="0"/>
                  </a:cubicBezTo>
                  <a:lnTo>
                    <a:pt x="422783" y="0"/>
                  </a:lnTo>
                  <a:cubicBezTo>
                    <a:pt x="476377" y="0"/>
                    <a:pt x="519811" y="43434"/>
                    <a:pt x="519811" y="97028"/>
                  </a:cubicBezTo>
                  <a:lnTo>
                    <a:pt x="519811" y="422783"/>
                  </a:lnTo>
                  <a:cubicBezTo>
                    <a:pt x="519811" y="476377"/>
                    <a:pt x="476377" y="519811"/>
                    <a:pt x="422783" y="519811"/>
                  </a:cubicBezTo>
                  <a:lnTo>
                    <a:pt x="97028" y="519811"/>
                  </a:lnTo>
                  <a:cubicBezTo>
                    <a:pt x="43434" y="519938"/>
                    <a:pt x="0" y="476504"/>
                    <a:pt x="0" y="42278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532511" cy="532638"/>
            </a:xfrm>
            <a:custGeom>
              <a:avLst/>
              <a:gdLst/>
              <a:ahLst/>
              <a:cxnLst/>
              <a:rect l="l" t="t" r="r" b="b"/>
              <a:pathLst>
                <a:path w="532511" h="532638">
                  <a:moveTo>
                    <a:pt x="0" y="103378"/>
                  </a:moveTo>
                  <a:cubicBezTo>
                    <a:pt x="0" y="46355"/>
                    <a:pt x="46355" y="0"/>
                    <a:pt x="103378" y="0"/>
                  </a:cubicBezTo>
                  <a:lnTo>
                    <a:pt x="429133" y="0"/>
                  </a:lnTo>
                  <a:lnTo>
                    <a:pt x="429133" y="6350"/>
                  </a:lnTo>
                  <a:lnTo>
                    <a:pt x="429133" y="0"/>
                  </a:lnTo>
                  <a:cubicBezTo>
                    <a:pt x="486283" y="0"/>
                    <a:pt x="532511" y="46355"/>
                    <a:pt x="532511" y="103378"/>
                  </a:cubicBezTo>
                  <a:lnTo>
                    <a:pt x="526161" y="103378"/>
                  </a:lnTo>
                  <a:lnTo>
                    <a:pt x="532511" y="103378"/>
                  </a:lnTo>
                  <a:lnTo>
                    <a:pt x="532511" y="429133"/>
                  </a:lnTo>
                  <a:lnTo>
                    <a:pt x="526161" y="429133"/>
                  </a:lnTo>
                  <a:lnTo>
                    <a:pt x="532511" y="429133"/>
                  </a:lnTo>
                  <a:cubicBezTo>
                    <a:pt x="532511" y="486283"/>
                    <a:pt x="486156" y="532511"/>
                    <a:pt x="429133" y="532511"/>
                  </a:cubicBezTo>
                  <a:lnTo>
                    <a:pt x="429133" y="526161"/>
                  </a:lnTo>
                  <a:lnTo>
                    <a:pt x="429133" y="532511"/>
                  </a:lnTo>
                  <a:lnTo>
                    <a:pt x="103378" y="532511"/>
                  </a:lnTo>
                  <a:lnTo>
                    <a:pt x="103378" y="526161"/>
                  </a:lnTo>
                  <a:lnTo>
                    <a:pt x="103378" y="532511"/>
                  </a:lnTo>
                  <a:cubicBezTo>
                    <a:pt x="46355" y="532638"/>
                    <a:pt x="0" y="486283"/>
                    <a:pt x="0" y="429133"/>
                  </a:cubicBezTo>
                  <a:lnTo>
                    <a:pt x="0" y="103378"/>
                  </a:lnTo>
                  <a:lnTo>
                    <a:pt x="6350" y="103378"/>
                  </a:lnTo>
                  <a:lnTo>
                    <a:pt x="0" y="103378"/>
                  </a:lnTo>
                  <a:moveTo>
                    <a:pt x="12700" y="103378"/>
                  </a:moveTo>
                  <a:lnTo>
                    <a:pt x="12700" y="429133"/>
                  </a:lnTo>
                  <a:lnTo>
                    <a:pt x="6350" y="429133"/>
                  </a:lnTo>
                  <a:lnTo>
                    <a:pt x="12700" y="429133"/>
                  </a:lnTo>
                  <a:cubicBezTo>
                    <a:pt x="12700" y="479171"/>
                    <a:pt x="53340" y="519811"/>
                    <a:pt x="103378" y="519811"/>
                  </a:cubicBezTo>
                  <a:lnTo>
                    <a:pt x="429133" y="519811"/>
                  </a:lnTo>
                  <a:cubicBezTo>
                    <a:pt x="479171" y="519811"/>
                    <a:pt x="519811" y="479171"/>
                    <a:pt x="519811" y="429133"/>
                  </a:cubicBezTo>
                  <a:lnTo>
                    <a:pt x="519811" y="103378"/>
                  </a:lnTo>
                  <a:cubicBezTo>
                    <a:pt x="519938" y="53340"/>
                    <a:pt x="479298" y="12700"/>
                    <a:pt x="429133" y="12700"/>
                  </a:cubicBezTo>
                  <a:lnTo>
                    <a:pt x="103378" y="12700"/>
                  </a:lnTo>
                  <a:lnTo>
                    <a:pt x="103378" y="6350"/>
                  </a:lnTo>
                  <a:lnTo>
                    <a:pt x="103378" y="12700"/>
                  </a:lnTo>
                  <a:cubicBezTo>
                    <a:pt x="53340" y="12700"/>
                    <a:pt x="12700" y="53340"/>
                    <a:pt x="12700" y="10337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4691211" y="7443415"/>
            <a:ext cx="259854" cy="296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37819" y="6212830"/>
            <a:ext cx="2166640" cy="36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2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Current State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9860" y="6530429"/>
            <a:ext cx="8082557" cy="35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GenAI-powered risk assessment and summarisation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134326" y="7577286"/>
            <a:ext cx="19050" cy="519856"/>
            <a:chOff x="0" y="0"/>
            <a:chExt cx="25400" cy="6931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400" cy="693166"/>
            </a:xfrm>
            <a:custGeom>
              <a:avLst/>
              <a:gdLst/>
              <a:ahLst/>
              <a:cxnLst/>
              <a:rect l="l" t="t" r="r" b="b"/>
              <a:pathLst>
                <a:path w="25400" h="69316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80466"/>
                  </a:lnTo>
                  <a:cubicBezTo>
                    <a:pt x="25400" y="687451"/>
                    <a:pt x="19685" y="693166"/>
                    <a:pt x="12700" y="693166"/>
                  </a:cubicBezTo>
                  <a:cubicBezTo>
                    <a:pt x="5715" y="693166"/>
                    <a:pt x="0" y="687451"/>
                    <a:pt x="0" y="680466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8944124" y="7377559"/>
            <a:ext cx="399455" cy="399455"/>
            <a:chOff x="0" y="0"/>
            <a:chExt cx="532607" cy="532607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519811" cy="519938"/>
            </a:xfrm>
            <a:custGeom>
              <a:avLst/>
              <a:gdLst/>
              <a:ahLst/>
              <a:cxnLst/>
              <a:rect l="l" t="t" r="r" b="b"/>
              <a:pathLst>
                <a:path w="519811" h="519938">
                  <a:moveTo>
                    <a:pt x="0" y="97028"/>
                  </a:moveTo>
                  <a:cubicBezTo>
                    <a:pt x="0" y="43434"/>
                    <a:pt x="43434" y="0"/>
                    <a:pt x="97028" y="0"/>
                  </a:cubicBezTo>
                  <a:lnTo>
                    <a:pt x="422783" y="0"/>
                  </a:lnTo>
                  <a:cubicBezTo>
                    <a:pt x="476377" y="0"/>
                    <a:pt x="519811" y="43434"/>
                    <a:pt x="519811" y="97028"/>
                  </a:cubicBezTo>
                  <a:lnTo>
                    <a:pt x="519811" y="422783"/>
                  </a:lnTo>
                  <a:cubicBezTo>
                    <a:pt x="519811" y="476377"/>
                    <a:pt x="476377" y="519811"/>
                    <a:pt x="422783" y="519811"/>
                  </a:cubicBezTo>
                  <a:lnTo>
                    <a:pt x="97028" y="519811"/>
                  </a:lnTo>
                  <a:cubicBezTo>
                    <a:pt x="43434" y="519938"/>
                    <a:pt x="0" y="476504"/>
                    <a:pt x="0" y="42278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532511" cy="532638"/>
            </a:xfrm>
            <a:custGeom>
              <a:avLst/>
              <a:gdLst/>
              <a:ahLst/>
              <a:cxnLst/>
              <a:rect l="l" t="t" r="r" b="b"/>
              <a:pathLst>
                <a:path w="532511" h="532638">
                  <a:moveTo>
                    <a:pt x="0" y="103378"/>
                  </a:moveTo>
                  <a:cubicBezTo>
                    <a:pt x="0" y="46355"/>
                    <a:pt x="46355" y="0"/>
                    <a:pt x="103378" y="0"/>
                  </a:cubicBezTo>
                  <a:lnTo>
                    <a:pt x="429133" y="0"/>
                  </a:lnTo>
                  <a:lnTo>
                    <a:pt x="429133" y="6350"/>
                  </a:lnTo>
                  <a:lnTo>
                    <a:pt x="429133" y="0"/>
                  </a:lnTo>
                  <a:cubicBezTo>
                    <a:pt x="486283" y="0"/>
                    <a:pt x="532511" y="46355"/>
                    <a:pt x="532511" y="103378"/>
                  </a:cubicBezTo>
                  <a:lnTo>
                    <a:pt x="526161" y="103378"/>
                  </a:lnTo>
                  <a:lnTo>
                    <a:pt x="532511" y="103378"/>
                  </a:lnTo>
                  <a:lnTo>
                    <a:pt x="532511" y="429133"/>
                  </a:lnTo>
                  <a:lnTo>
                    <a:pt x="526161" y="429133"/>
                  </a:lnTo>
                  <a:lnTo>
                    <a:pt x="532511" y="429133"/>
                  </a:lnTo>
                  <a:cubicBezTo>
                    <a:pt x="532511" y="486283"/>
                    <a:pt x="486156" y="532511"/>
                    <a:pt x="429133" y="532511"/>
                  </a:cubicBezTo>
                  <a:lnTo>
                    <a:pt x="429133" y="526161"/>
                  </a:lnTo>
                  <a:lnTo>
                    <a:pt x="429133" y="532511"/>
                  </a:lnTo>
                  <a:lnTo>
                    <a:pt x="103378" y="532511"/>
                  </a:lnTo>
                  <a:lnTo>
                    <a:pt x="103378" y="526161"/>
                  </a:lnTo>
                  <a:lnTo>
                    <a:pt x="103378" y="532511"/>
                  </a:lnTo>
                  <a:cubicBezTo>
                    <a:pt x="46355" y="532638"/>
                    <a:pt x="0" y="486283"/>
                    <a:pt x="0" y="429133"/>
                  </a:cubicBezTo>
                  <a:lnTo>
                    <a:pt x="0" y="103378"/>
                  </a:lnTo>
                  <a:lnTo>
                    <a:pt x="6350" y="103378"/>
                  </a:lnTo>
                  <a:lnTo>
                    <a:pt x="0" y="103378"/>
                  </a:lnTo>
                  <a:moveTo>
                    <a:pt x="12700" y="103378"/>
                  </a:moveTo>
                  <a:lnTo>
                    <a:pt x="12700" y="429133"/>
                  </a:lnTo>
                  <a:lnTo>
                    <a:pt x="6350" y="429133"/>
                  </a:lnTo>
                  <a:lnTo>
                    <a:pt x="12700" y="429133"/>
                  </a:lnTo>
                  <a:cubicBezTo>
                    <a:pt x="12700" y="479171"/>
                    <a:pt x="53340" y="519811"/>
                    <a:pt x="103378" y="519811"/>
                  </a:cubicBezTo>
                  <a:lnTo>
                    <a:pt x="429133" y="519811"/>
                  </a:lnTo>
                  <a:cubicBezTo>
                    <a:pt x="479171" y="519811"/>
                    <a:pt x="519811" y="479171"/>
                    <a:pt x="519811" y="429133"/>
                  </a:cubicBezTo>
                  <a:lnTo>
                    <a:pt x="519811" y="103378"/>
                  </a:lnTo>
                  <a:cubicBezTo>
                    <a:pt x="519938" y="53340"/>
                    <a:pt x="479298" y="12700"/>
                    <a:pt x="429133" y="12700"/>
                  </a:cubicBezTo>
                  <a:lnTo>
                    <a:pt x="103378" y="12700"/>
                  </a:lnTo>
                  <a:lnTo>
                    <a:pt x="103378" y="6350"/>
                  </a:lnTo>
                  <a:lnTo>
                    <a:pt x="103378" y="12700"/>
                  </a:lnTo>
                  <a:cubicBezTo>
                    <a:pt x="53340" y="12700"/>
                    <a:pt x="12700" y="53340"/>
                    <a:pt x="12700" y="10337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9013924" y="7443415"/>
            <a:ext cx="259854" cy="296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60531" y="8251478"/>
            <a:ext cx="2166640" cy="36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2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Short-Term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102572" y="8569078"/>
            <a:ext cx="8082706" cy="35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fraud detection integration and advanced analytics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3457187" y="7057430"/>
            <a:ext cx="19050" cy="519856"/>
            <a:chOff x="0" y="0"/>
            <a:chExt cx="25400" cy="69314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5400" cy="693166"/>
            </a:xfrm>
            <a:custGeom>
              <a:avLst/>
              <a:gdLst/>
              <a:ahLst/>
              <a:cxnLst/>
              <a:rect l="l" t="t" r="r" b="b"/>
              <a:pathLst>
                <a:path w="25400" h="69316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80466"/>
                  </a:lnTo>
                  <a:cubicBezTo>
                    <a:pt x="25400" y="687451"/>
                    <a:pt x="19685" y="693166"/>
                    <a:pt x="12700" y="693166"/>
                  </a:cubicBezTo>
                  <a:cubicBezTo>
                    <a:pt x="5715" y="693166"/>
                    <a:pt x="0" y="687451"/>
                    <a:pt x="0" y="680466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3266985" y="7377559"/>
            <a:ext cx="399455" cy="399455"/>
            <a:chOff x="0" y="0"/>
            <a:chExt cx="532607" cy="532607"/>
          </a:xfrm>
        </p:grpSpPr>
        <p:sp>
          <p:nvSpPr>
            <p:cNvPr id="41" name="Freeform 41"/>
            <p:cNvSpPr/>
            <p:nvPr/>
          </p:nvSpPr>
          <p:spPr>
            <a:xfrm>
              <a:off x="6350" y="6350"/>
              <a:ext cx="519811" cy="519938"/>
            </a:xfrm>
            <a:custGeom>
              <a:avLst/>
              <a:gdLst/>
              <a:ahLst/>
              <a:cxnLst/>
              <a:rect l="l" t="t" r="r" b="b"/>
              <a:pathLst>
                <a:path w="519811" h="519938">
                  <a:moveTo>
                    <a:pt x="0" y="97028"/>
                  </a:moveTo>
                  <a:cubicBezTo>
                    <a:pt x="0" y="43434"/>
                    <a:pt x="43434" y="0"/>
                    <a:pt x="97028" y="0"/>
                  </a:cubicBezTo>
                  <a:lnTo>
                    <a:pt x="422783" y="0"/>
                  </a:lnTo>
                  <a:cubicBezTo>
                    <a:pt x="476377" y="0"/>
                    <a:pt x="519811" y="43434"/>
                    <a:pt x="519811" y="97028"/>
                  </a:cubicBezTo>
                  <a:lnTo>
                    <a:pt x="519811" y="422783"/>
                  </a:lnTo>
                  <a:cubicBezTo>
                    <a:pt x="519811" y="476377"/>
                    <a:pt x="476377" y="519811"/>
                    <a:pt x="422783" y="519811"/>
                  </a:cubicBezTo>
                  <a:lnTo>
                    <a:pt x="97028" y="519811"/>
                  </a:lnTo>
                  <a:cubicBezTo>
                    <a:pt x="43434" y="519938"/>
                    <a:pt x="0" y="476504"/>
                    <a:pt x="0" y="42278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532511" cy="532638"/>
            </a:xfrm>
            <a:custGeom>
              <a:avLst/>
              <a:gdLst/>
              <a:ahLst/>
              <a:cxnLst/>
              <a:rect l="l" t="t" r="r" b="b"/>
              <a:pathLst>
                <a:path w="532511" h="532638">
                  <a:moveTo>
                    <a:pt x="0" y="103378"/>
                  </a:moveTo>
                  <a:cubicBezTo>
                    <a:pt x="0" y="46355"/>
                    <a:pt x="46355" y="0"/>
                    <a:pt x="103378" y="0"/>
                  </a:cubicBezTo>
                  <a:lnTo>
                    <a:pt x="429133" y="0"/>
                  </a:lnTo>
                  <a:lnTo>
                    <a:pt x="429133" y="6350"/>
                  </a:lnTo>
                  <a:lnTo>
                    <a:pt x="429133" y="0"/>
                  </a:lnTo>
                  <a:cubicBezTo>
                    <a:pt x="486283" y="0"/>
                    <a:pt x="532511" y="46355"/>
                    <a:pt x="532511" y="103378"/>
                  </a:cubicBezTo>
                  <a:lnTo>
                    <a:pt x="526161" y="103378"/>
                  </a:lnTo>
                  <a:lnTo>
                    <a:pt x="532511" y="103378"/>
                  </a:lnTo>
                  <a:lnTo>
                    <a:pt x="532511" y="429133"/>
                  </a:lnTo>
                  <a:lnTo>
                    <a:pt x="526161" y="429133"/>
                  </a:lnTo>
                  <a:lnTo>
                    <a:pt x="532511" y="429133"/>
                  </a:lnTo>
                  <a:cubicBezTo>
                    <a:pt x="532511" y="486283"/>
                    <a:pt x="486156" y="532511"/>
                    <a:pt x="429133" y="532511"/>
                  </a:cubicBezTo>
                  <a:lnTo>
                    <a:pt x="429133" y="526161"/>
                  </a:lnTo>
                  <a:lnTo>
                    <a:pt x="429133" y="532511"/>
                  </a:lnTo>
                  <a:lnTo>
                    <a:pt x="103378" y="532511"/>
                  </a:lnTo>
                  <a:lnTo>
                    <a:pt x="103378" y="526161"/>
                  </a:lnTo>
                  <a:lnTo>
                    <a:pt x="103378" y="532511"/>
                  </a:lnTo>
                  <a:cubicBezTo>
                    <a:pt x="46355" y="532638"/>
                    <a:pt x="0" y="486283"/>
                    <a:pt x="0" y="429133"/>
                  </a:cubicBezTo>
                  <a:lnTo>
                    <a:pt x="0" y="103378"/>
                  </a:lnTo>
                  <a:lnTo>
                    <a:pt x="6350" y="103378"/>
                  </a:lnTo>
                  <a:lnTo>
                    <a:pt x="0" y="103378"/>
                  </a:lnTo>
                  <a:moveTo>
                    <a:pt x="12700" y="103378"/>
                  </a:moveTo>
                  <a:lnTo>
                    <a:pt x="12700" y="429133"/>
                  </a:lnTo>
                  <a:lnTo>
                    <a:pt x="6350" y="429133"/>
                  </a:lnTo>
                  <a:lnTo>
                    <a:pt x="12700" y="429133"/>
                  </a:lnTo>
                  <a:cubicBezTo>
                    <a:pt x="12700" y="479171"/>
                    <a:pt x="53340" y="519811"/>
                    <a:pt x="103378" y="519811"/>
                  </a:cubicBezTo>
                  <a:lnTo>
                    <a:pt x="429133" y="519811"/>
                  </a:lnTo>
                  <a:cubicBezTo>
                    <a:pt x="479171" y="519811"/>
                    <a:pt x="519811" y="479171"/>
                    <a:pt x="519811" y="429133"/>
                  </a:cubicBezTo>
                  <a:lnTo>
                    <a:pt x="519811" y="103378"/>
                  </a:lnTo>
                  <a:cubicBezTo>
                    <a:pt x="519938" y="53340"/>
                    <a:pt x="479298" y="12700"/>
                    <a:pt x="429133" y="12700"/>
                  </a:cubicBezTo>
                  <a:lnTo>
                    <a:pt x="103378" y="12700"/>
                  </a:lnTo>
                  <a:lnTo>
                    <a:pt x="103378" y="6350"/>
                  </a:lnTo>
                  <a:lnTo>
                    <a:pt x="103378" y="12700"/>
                  </a:lnTo>
                  <a:cubicBezTo>
                    <a:pt x="53340" y="12700"/>
                    <a:pt x="12700" y="53340"/>
                    <a:pt x="12700" y="10337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13336786" y="7443415"/>
            <a:ext cx="259854" cy="296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383392" y="6212830"/>
            <a:ext cx="3244751" cy="36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2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Long-Term Vision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25434" y="6530429"/>
            <a:ext cx="8082706" cy="72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Personalised recommendations with continuous learning from emerging data patterns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06624" y="9041458"/>
            <a:ext cx="17074754" cy="72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Underwriting Assistant bridges the critical gap between data overload and actionable insights, empowering underwriters to make faster, more accurate decisions while maintaining transparency and regulatory compliance.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91145" y="445442"/>
            <a:ext cx="6330279" cy="55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51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Deployed App Details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91145" y="1139576"/>
            <a:ext cx="8346876" cy="4695081"/>
            <a:chOff x="0" y="0"/>
            <a:chExt cx="11129168" cy="626010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1129137" cy="6260084"/>
            </a:xfrm>
            <a:custGeom>
              <a:avLst/>
              <a:gdLst/>
              <a:ahLst/>
              <a:cxnLst/>
              <a:rect l="l" t="t" r="r" b="b"/>
              <a:pathLst>
                <a:path w="11129137" h="6260084">
                  <a:moveTo>
                    <a:pt x="0" y="0"/>
                  </a:moveTo>
                  <a:lnTo>
                    <a:pt x="11129137" y="0"/>
                  </a:lnTo>
                  <a:lnTo>
                    <a:pt x="11129137" y="6260084"/>
                  </a:lnTo>
                  <a:lnTo>
                    <a:pt x="0" y="6260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b="-2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572198" y="4499669"/>
            <a:ext cx="8362133" cy="4703663"/>
            <a:chOff x="0" y="0"/>
            <a:chExt cx="11129168" cy="626010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1129137" cy="6260084"/>
            </a:xfrm>
            <a:custGeom>
              <a:avLst/>
              <a:gdLst/>
              <a:ahLst/>
              <a:cxnLst/>
              <a:rect l="l" t="t" r="r" b="b"/>
              <a:pathLst>
                <a:path w="11129137" h="6260084">
                  <a:moveTo>
                    <a:pt x="0" y="0"/>
                  </a:moveTo>
                  <a:lnTo>
                    <a:pt x="11129137" y="0"/>
                  </a:lnTo>
                  <a:lnTo>
                    <a:pt x="11129137" y="6260084"/>
                  </a:lnTo>
                  <a:lnTo>
                    <a:pt x="0" y="6260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" b="-2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587455" y="1072901"/>
            <a:ext cx="8346876" cy="120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8"/>
              </a:lnSpc>
            </a:pPr>
            <a:r>
              <a:rPr lang="en-US" sz="15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Premium Underwriting AI Assistant is a</a:t>
            </a:r>
            <a:r>
              <a:rPr lang="en-US" sz="15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web-based underwriting decision support system that evaluates insurance applicants using a hybrid approach of Machine Learning + GenAI + Agentic AI. The app accepts applicant details (age, income, occupation, premium, prior claims, CIBIL score, etc.) and: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87455" y="2271088"/>
            <a:ext cx="8346876" cy="29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103" lvl="1" indent="-114052" algn="l">
              <a:lnSpc>
                <a:spcPts val="2448"/>
              </a:lnSpc>
              <a:buFont typeface="Arial"/>
              <a:buChar char="•"/>
            </a:pPr>
            <a:r>
              <a:rPr lang="en-US" sz="15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Calculates a comprehensive risk score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87455" y="2601335"/>
            <a:ext cx="8346876" cy="29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103" lvl="1" indent="-114052" algn="l">
              <a:lnSpc>
                <a:spcPts val="2448"/>
              </a:lnSpc>
              <a:buFont typeface="Arial"/>
              <a:buChar char="•"/>
            </a:pPr>
            <a:r>
              <a:rPr lang="en-US" sz="15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Predicts Low / Medium / High risk using a trained ML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87455" y="2931582"/>
            <a:ext cx="8346876" cy="29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103" lvl="1" indent="-114052" algn="l">
              <a:lnSpc>
                <a:spcPts val="2448"/>
              </a:lnSpc>
              <a:buFont typeface="Arial"/>
              <a:buChar char="•"/>
            </a:pPr>
            <a:r>
              <a:rPr lang="en-US" sz="15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Generates policy recommendations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87455" y="3308289"/>
            <a:ext cx="8346876" cy="29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103" lvl="1" indent="-114052" algn="l">
              <a:lnSpc>
                <a:spcPts val="2448"/>
              </a:lnSpc>
              <a:buFont typeface="Arial"/>
              <a:buChar char="•"/>
            </a:pPr>
            <a:r>
              <a:rPr lang="en-US" sz="15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Determines the required documents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87455" y="3686196"/>
            <a:ext cx="8346876" cy="29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103" lvl="1" indent="-114052" algn="l">
              <a:lnSpc>
                <a:spcPts val="2448"/>
              </a:lnSpc>
              <a:buFont typeface="Arial"/>
              <a:buChar char="•"/>
            </a:pPr>
            <a:r>
              <a:rPr lang="en-US" sz="15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Allows interactive conversation through a built-in AI underwriting chatbot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6807" y="6943159"/>
            <a:ext cx="8346876" cy="100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system is specifically designed for the Indian insurance market, incorporating Indian income ranges, premium affordability, CIBIL scoring, and occupation-based risk categorization.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6807" y="8023597"/>
            <a:ext cx="8346876" cy="66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app improves underwriting efficiency by automating risk assessment, reducing manual evaluation time, and providing explainable AI insights.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654174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Risk Assessment — Feature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6044" y="978545"/>
            <a:ext cx="17295911" cy="62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3"/>
              </a:lnSpc>
            </a:pPr>
            <a:r>
              <a:rPr lang="en-US" sz="15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The Risk Assessment Engine thoroughly evaluates an insurance applicant's profile to compute a comprehensive risk score. This system meticulously analyzes multiple underwriting factors, assigning weighted impact percentages to accurately determine if an applicant falls into a Low, Medium, or High Risk category.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685952" y="1569987"/>
            <a:ext cx="11341299" cy="5378202"/>
            <a:chOff x="0" y="0"/>
            <a:chExt cx="15121732" cy="7170937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5121762" cy="7170928"/>
            </a:xfrm>
            <a:custGeom>
              <a:avLst/>
              <a:gdLst/>
              <a:ahLst/>
              <a:cxnLst/>
              <a:rect l="l" t="t" r="r" b="b"/>
              <a:pathLst>
                <a:path w="15121762" h="7170928">
                  <a:moveTo>
                    <a:pt x="0" y="0"/>
                  </a:moveTo>
                  <a:lnTo>
                    <a:pt x="15121762" y="0"/>
                  </a:lnTo>
                  <a:lnTo>
                    <a:pt x="15121762" y="7170928"/>
                  </a:lnTo>
                  <a:lnTo>
                    <a:pt x="0" y="717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" b="-1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496044" y="7408366"/>
            <a:ext cx="4217640" cy="1501974"/>
            <a:chOff x="0" y="0"/>
            <a:chExt cx="5623520" cy="20026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23560" cy="2002663"/>
            </a:xfrm>
            <a:custGeom>
              <a:avLst/>
              <a:gdLst/>
              <a:ahLst/>
              <a:cxnLst/>
              <a:rect l="l" t="t" r="r" b="b"/>
              <a:pathLst>
                <a:path w="5623560" h="2002663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5501640" y="0"/>
                  </a:lnTo>
                  <a:cubicBezTo>
                    <a:pt x="5568950" y="0"/>
                    <a:pt x="5623560" y="54610"/>
                    <a:pt x="5623560" y="121920"/>
                  </a:cubicBezTo>
                  <a:lnTo>
                    <a:pt x="5623560" y="1880743"/>
                  </a:lnTo>
                  <a:cubicBezTo>
                    <a:pt x="5623560" y="1948053"/>
                    <a:pt x="5568950" y="2002663"/>
                    <a:pt x="5501640" y="2002663"/>
                  </a:cubicBezTo>
                  <a:lnTo>
                    <a:pt x="121920" y="2002663"/>
                  </a:lnTo>
                  <a:cubicBezTo>
                    <a:pt x="54610" y="2002663"/>
                    <a:pt x="0" y="1948053"/>
                    <a:pt x="0" y="18807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96044" y="7389316"/>
            <a:ext cx="4217640" cy="76200"/>
            <a:chOff x="0" y="0"/>
            <a:chExt cx="5623520" cy="10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23560" cy="101600"/>
            </a:xfrm>
            <a:custGeom>
              <a:avLst/>
              <a:gdLst/>
              <a:ahLst/>
              <a:cxnLst/>
              <a:rect l="l" t="t" r="r" b="b"/>
              <a:pathLst>
                <a:path w="5623560" h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5572760" y="0"/>
                  </a:lnTo>
                  <a:cubicBezTo>
                    <a:pt x="5600827" y="0"/>
                    <a:pt x="5623560" y="22733"/>
                    <a:pt x="5623560" y="50800"/>
                  </a:cubicBezTo>
                  <a:cubicBezTo>
                    <a:pt x="5623560" y="78867"/>
                    <a:pt x="5600827" y="101600"/>
                    <a:pt x="5572760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392189" y="7195840"/>
            <a:ext cx="425203" cy="425203"/>
            <a:chOff x="0" y="0"/>
            <a:chExt cx="566937" cy="5669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519735" y="7235427"/>
            <a:ext cx="170110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6779" y="7762726"/>
            <a:ext cx="3517208" cy="27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7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CIBIL / Credit Score (35%)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6779" y="8002489"/>
            <a:ext cx="3896171" cy="120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8"/>
              </a:lnSpc>
            </a:pPr>
            <a:r>
              <a:rPr lang="en-US" sz="14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Higher scores reduce risk; a score below 600 typically triggers a high-risk classification, indicating significant financial impact.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855369" y="7408366"/>
            <a:ext cx="4217789" cy="1501974"/>
            <a:chOff x="0" y="0"/>
            <a:chExt cx="5623718" cy="2002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23687" cy="2002663"/>
            </a:xfrm>
            <a:custGeom>
              <a:avLst/>
              <a:gdLst/>
              <a:ahLst/>
              <a:cxnLst/>
              <a:rect l="l" t="t" r="r" b="b"/>
              <a:pathLst>
                <a:path w="5623687" h="2002663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5501767" y="0"/>
                  </a:lnTo>
                  <a:cubicBezTo>
                    <a:pt x="5569077" y="0"/>
                    <a:pt x="5623687" y="54610"/>
                    <a:pt x="5623687" y="121920"/>
                  </a:cubicBezTo>
                  <a:lnTo>
                    <a:pt x="5623687" y="1880743"/>
                  </a:lnTo>
                  <a:cubicBezTo>
                    <a:pt x="5623687" y="1948053"/>
                    <a:pt x="5569077" y="2002663"/>
                    <a:pt x="5501767" y="2002663"/>
                  </a:cubicBezTo>
                  <a:lnTo>
                    <a:pt x="121920" y="2002663"/>
                  </a:lnTo>
                  <a:cubicBezTo>
                    <a:pt x="54610" y="2002663"/>
                    <a:pt x="0" y="1948053"/>
                    <a:pt x="0" y="18807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4855369" y="7389316"/>
            <a:ext cx="4217789" cy="76200"/>
            <a:chOff x="0" y="0"/>
            <a:chExt cx="5623718" cy="101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623687" cy="101600"/>
            </a:xfrm>
            <a:custGeom>
              <a:avLst/>
              <a:gdLst/>
              <a:ahLst/>
              <a:cxnLst/>
              <a:rect l="l" t="t" r="r" b="b"/>
              <a:pathLst>
                <a:path w="5623687" h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5572887" y="0"/>
                  </a:lnTo>
                  <a:cubicBezTo>
                    <a:pt x="5600954" y="0"/>
                    <a:pt x="5623687" y="22733"/>
                    <a:pt x="5623687" y="50800"/>
                  </a:cubicBezTo>
                  <a:cubicBezTo>
                    <a:pt x="5623687" y="78867"/>
                    <a:pt x="5600954" y="101600"/>
                    <a:pt x="5572887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751662" y="7195840"/>
            <a:ext cx="425203" cy="425203"/>
            <a:chOff x="0" y="0"/>
            <a:chExt cx="566937" cy="5669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6879207" y="7235427"/>
            <a:ext cx="170110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16104" y="7762726"/>
            <a:ext cx="3420354" cy="27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7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Previous Claims History (30%)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16104" y="8002489"/>
            <a:ext cx="3896320" cy="120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8"/>
              </a:lnSpc>
            </a:pPr>
            <a:r>
              <a:rPr lang="en-US" sz="14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 greater number of past claims directly increases the risk score and signals a higher probability of future claims, reflecting behavioral patterns.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14842" y="7408366"/>
            <a:ext cx="4217640" cy="1501974"/>
            <a:chOff x="0" y="0"/>
            <a:chExt cx="5623520" cy="20026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623560" cy="2002663"/>
            </a:xfrm>
            <a:custGeom>
              <a:avLst/>
              <a:gdLst/>
              <a:ahLst/>
              <a:cxnLst/>
              <a:rect l="l" t="t" r="r" b="b"/>
              <a:pathLst>
                <a:path w="5623560" h="2002663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5501640" y="0"/>
                  </a:lnTo>
                  <a:cubicBezTo>
                    <a:pt x="5568950" y="0"/>
                    <a:pt x="5623560" y="54610"/>
                    <a:pt x="5623560" y="121920"/>
                  </a:cubicBezTo>
                  <a:lnTo>
                    <a:pt x="5623560" y="1880743"/>
                  </a:lnTo>
                  <a:cubicBezTo>
                    <a:pt x="5623560" y="1948053"/>
                    <a:pt x="5568950" y="2002663"/>
                    <a:pt x="5501640" y="2002663"/>
                  </a:cubicBezTo>
                  <a:lnTo>
                    <a:pt x="121920" y="2002663"/>
                  </a:lnTo>
                  <a:cubicBezTo>
                    <a:pt x="54610" y="2002663"/>
                    <a:pt x="0" y="1948053"/>
                    <a:pt x="0" y="18807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9214842" y="7389316"/>
            <a:ext cx="4217640" cy="76200"/>
            <a:chOff x="0" y="0"/>
            <a:chExt cx="5623520" cy="101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623560" cy="101600"/>
            </a:xfrm>
            <a:custGeom>
              <a:avLst/>
              <a:gdLst/>
              <a:ahLst/>
              <a:cxnLst/>
              <a:rect l="l" t="t" r="r" b="b"/>
              <a:pathLst>
                <a:path w="5623560" h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5572760" y="0"/>
                  </a:lnTo>
                  <a:cubicBezTo>
                    <a:pt x="5600827" y="0"/>
                    <a:pt x="5623560" y="22733"/>
                    <a:pt x="5623560" y="50800"/>
                  </a:cubicBezTo>
                  <a:cubicBezTo>
                    <a:pt x="5623560" y="78867"/>
                    <a:pt x="5600827" y="101600"/>
                    <a:pt x="5572760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1110988" y="7195840"/>
            <a:ext cx="425203" cy="425203"/>
            <a:chOff x="0" y="0"/>
            <a:chExt cx="566937" cy="56693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1238532" y="7235427"/>
            <a:ext cx="170110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75576" y="7762726"/>
            <a:ext cx="3288416" cy="27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7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Premium Affordability (20%)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75576" y="8002489"/>
            <a:ext cx="3896171" cy="120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8"/>
              </a:lnSpc>
            </a:pPr>
            <a:r>
              <a:rPr lang="en-US" sz="14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This assesses the financial burden the proposed premium places on the applicant's annual income, ensuring sustainable financial stability.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3574166" y="7408366"/>
            <a:ext cx="4217789" cy="1501974"/>
            <a:chOff x="0" y="0"/>
            <a:chExt cx="5623718" cy="200263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623687" cy="2002663"/>
            </a:xfrm>
            <a:custGeom>
              <a:avLst/>
              <a:gdLst/>
              <a:ahLst/>
              <a:cxnLst/>
              <a:rect l="l" t="t" r="r" b="b"/>
              <a:pathLst>
                <a:path w="5623687" h="2002663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5501767" y="0"/>
                  </a:lnTo>
                  <a:cubicBezTo>
                    <a:pt x="5569077" y="0"/>
                    <a:pt x="5623687" y="54610"/>
                    <a:pt x="5623687" y="121920"/>
                  </a:cubicBezTo>
                  <a:lnTo>
                    <a:pt x="5623687" y="1880743"/>
                  </a:lnTo>
                  <a:cubicBezTo>
                    <a:pt x="5623687" y="1948053"/>
                    <a:pt x="5569077" y="2002663"/>
                    <a:pt x="5501767" y="2002663"/>
                  </a:cubicBezTo>
                  <a:lnTo>
                    <a:pt x="121920" y="2002663"/>
                  </a:lnTo>
                  <a:cubicBezTo>
                    <a:pt x="54610" y="2002663"/>
                    <a:pt x="0" y="1948053"/>
                    <a:pt x="0" y="18807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3574166" y="7389316"/>
            <a:ext cx="4217789" cy="76200"/>
            <a:chOff x="0" y="0"/>
            <a:chExt cx="5623718" cy="1016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623687" cy="101600"/>
            </a:xfrm>
            <a:custGeom>
              <a:avLst/>
              <a:gdLst/>
              <a:ahLst/>
              <a:cxnLst/>
              <a:rect l="l" t="t" r="r" b="b"/>
              <a:pathLst>
                <a:path w="5623687" h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5572887" y="0"/>
                  </a:lnTo>
                  <a:cubicBezTo>
                    <a:pt x="5600954" y="0"/>
                    <a:pt x="5623687" y="22733"/>
                    <a:pt x="5623687" y="50800"/>
                  </a:cubicBezTo>
                  <a:cubicBezTo>
                    <a:pt x="5623687" y="78867"/>
                    <a:pt x="5600954" y="101600"/>
                    <a:pt x="5572887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5470460" y="7195840"/>
            <a:ext cx="425203" cy="425203"/>
            <a:chOff x="0" y="0"/>
            <a:chExt cx="566937" cy="56693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15598006" y="7235427"/>
            <a:ext cx="170110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34901" y="7762726"/>
            <a:ext cx="2761790" cy="27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7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Age of Applicant (10%)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34901" y="8002489"/>
            <a:ext cx="3896320" cy="120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8"/>
              </a:lnSpc>
            </a:pPr>
            <a:r>
              <a:rPr lang="en-US" sz="14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Applicants aged 30–50 years are typically considered the lowest risk; those outside this optimal range generally see an increase in their risk score.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496044" y="9264551"/>
            <a:ext cx="17295911" cy="1048345"/>
            <a:chOff x="0" y="0"/>
            <a:chExt cx="23061215" cy="139779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3061168" cy="1397762"/>
            </a:xfrm>
            <a:custGeom>
              <a:avLst/>
              <a:gdLst/>
              <a:ahLst/>
              <a:cxnLst/>
              <a:rect l="l" t="t" r="r" b="b"/>
              <a:pathLst>
                <a:path w="23061168" h="1397762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22939248" y="0"/>
                  </a:lnTo>
                  <a:cubicBezTo>
                    <a:pt x="23006558" y="0"/>
                    <a:pt x="23061168" y="54610"/>
                    <a:pt x="23061168" y="121920"/>
                  </a:cubicBezTo>
                  <a:lnTo>
                    <a:pt x="23061168" y="1275842"/>
                  </a:lnTo>
                  <a:cubicBezTo>
                    <a:pt x="23061168" y="1343152"/>
                    <a:pt x="23006558" y="1397762"/>
                    <a:pt x="22939248" y="1397762"/>
                  </a:cubicBezTo>
                  <a:lnTo>
                    <a:pt x="121920" y="1397762"/>
                  </a:lnTo>
                  <a:cubicBezTo>
                    <a:pt x="54610" y="1397762"/>
                    <a:pt x="0" y="1343152"/>
                    <a:pt x="0" y="12758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496044" y="9245501"/>
            <a:ext cx="17295911" cy="76200"/>
            <a:chOff x="0" y="0"/>
            <a:chExt cx="23061215" cy="1016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3061168" cy="101600"/>
            </a:xfrm>
            <a:custGeom>
              <a:avLst/>
              <a:gdLst/>
              <a:ahLst/>
              <a:cxnLst/>
              <a:rect l="l" t="t" r="r" b="b"/>
              <a:pathLst>
                <a:path w="23061168" h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23010368" y="0"/>
                  </a:lnTo>
                  <a:cubicBezTo>
                    <a:pt x="23038434" y="0"/>
                    <a:pt x="23061168" y="22733"/>
                    <a:pt x="23061168" y="50800"/>
                  </a:cubicBezTo>
                  <a:cubicBezTo>
                    <a:pt x="23061168" y="78867"/>
                    <a:pt x="23038434" y="101600"/>
                    <a:pt x="23010368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8931399" y="9052024"/>
            <a:ext cx="425203" cy="425203"/>
            <a:chOff x="0" y="0"/>
            <a:chExt cx="566937" cy="56693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52" name="TextBox 52"/>
          <p:cNvSpPr txBox="1"/>
          <p:nvPr/>
        </p:nvSpPr>
        <p:spPr>
          <a:xfrm>
            <a:off x="9058945" y="9091612"/>
            <a:ext cx="170110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5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56779" y="9618910"/>
            <a:ext cx="3896171" cy="27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7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Occupation Risk Category (5%)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56779" y="9858672"/>
            <a:ext cx="16974442" cy="288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8"/>
              </a:lnSpc>
            </a:pPr>
            <a:r>
              <a:rPr lang="en-US" sz="14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Individuals in high-risk professions, such as construction workers or drivers, contribute to an elevated overall risk due to inherent occupational hazards.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7609" y="474017"/>
            <a:ext cx="8535144" cy="57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Risk Assessment – Scenario Evaluation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27609" y="1105348"/>
            <a:ext cx="8404324" cy="5194250"/>
            <a:chOff x="0" y="0"/>
            <a:chExt cx="11205765" cy="692566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1205718" cy="6925691"/>
            </a:xfrm>
            <a:custGeom>
              <a:avLst/>
              <a:gdLst/>
              <a:ahLst/>
              <a:cxnLst/>
              <a:rect l="l" t="t" r="r" b="b"/>
              <a:pathLst>
                <a:path w="11205718" h="6925691">
                  <a:moveTo>
                    <a:pt x="0" y="0"/>
                  </a:moveTo>
                  <a:lnTo>
                    <a:pt x="11205718" y="0"/>
                  </a:lnTo>
                  <a:lnTo>
                    <a:pt x="11205718" y="6925691"/>
                  </a:lnTo>
                  <a:lnTo>
                    <a:pt x="0" y="692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27609" y="6435329"/>
            <a:ext cx="3715472" cy="29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Scenario 1: High Risk Applicant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7609" y="6775251"/>
            <a:ext cx="8404324" cy="59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Applicant Profile: Age: 57, Annual Income: ₹3.2 Lakhs, CIBIL Score: 580, Previous Claims: 3, Monthly Premium: ₹18,000, Occupation: Construction Worker.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609" y="7504211"/>
            <a:ext cx="4439860" cy="29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Risk Assessment Output: </a:t>
            </a:r>
            <a:r>
              <a:rPr lang="en-US" sz="18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🔴</a:t>
            </a:r>
            <a:r>
              <a:rPr lang="en-US" sz="1850" b="1">
                <a:solidFill>
                  <a:srgbClr val="FF0000"/>
                </a:solidFill>
                <a:latin typeface="Inter Bold"/>
                <a:ea typeface="Inter Bold"/>
                <a:cs typeface="Inter Bold"/>
                <a:sym typeface="Inter Bold"/>
              </a:rPr>
              <a:t> High Risk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609" y="7853660"/>
            <a:ext cx="8404324" cy="28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449" lvl="1" indent="-111224" algn="l">
              <a:lnSpc>
                <a:spcPts val="2413"/>
              </a:lnSpc>
              <a:buFont typeface="Arial"/>
              <a:buChar char="•"/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Low CIBIL score (35% weight)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7609" y="8203258"/>
            <a:ext cx="8404324" cy="28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449" lvl="1" indent="-111224" algn="l">
              <a:lnSpc>
                <a:spcPts val="2413"/>
              </a:lnSpc>
              <a:buFont typeface="Arial"/>
              <a:buChar char="•"/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Multiple past claims (30% weight)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7609" y="8552855"/>
            <a:ext cx="8404324" cy="28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449" lvl="1" indent="-111224" algn="l">
              <a:lnSpc>
                <a:spcPts val="2413"/>
              </a:lnSpc>
              <a:buFont typeface="Arial"/>
              <a:buChar char="•"/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Premium burden &gt; 8% of annual income (20% weight)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7609" y="8902453"/>
            <a:ext cx="8404324" cy="28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449" lvl="1" indent="-111224" algn="l">
              <a:lnSpc>
                <a:spcPts val="2413"/>
              </a:lnSpc>
              <a:buFont typeface="Arial"/>
              <a:buChar char="•"/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Age outside optimal range (10% weight)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7609" y="9252049"/>
            <a:ext cx="8404324" cy="28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449" lvl="1" indent="-111224" algn="l">
              <a:lnSpc>
                <a:spcPts val="2413"/>
              </a:lnSpc>
              <a:buFont typeface="Arial"/>
              <a:buChar char="•"/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High-risk occupation (5% weight)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7609" y="9646444"/>
            <a:ext cx="8404324" cy="59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Decision Insight: Applicant may default or generate future claims. Additional documentation &amp; underwriting checks required.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256067" y="1053405"/>
            <a:ext cx="8404324" cy="5194250"/>
            <a:chOff x="0" y="0"/>
            <a:chExt cx="11205765" cy="6925667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1205718" cy="6925691"/>
            </a:xfrm>
            <a:custGeom>
              <a:avLst/>
              <a:gdLst/>
              <a:ahLst/>
              <a:cxnLst/>
              <a:rect l="l" t="t" r="r" b="b"/>
              <a:pathLst>
                <a:path w="11205718" h="6925691">
                  <a:moveTo>
                    <a:pt x="0" y="0"/>
                  </a:moveTo>
                  <a:lnTo>
                    <a:pt x="11205718" y="0"/>
                  </a:lnTo>
                  <a:lnTo>
                    <a:pt x="11205718" y="6925691"/>
                  </a:lnTo>
                  <a:lnTo>
                    <a:pt x="0" y="692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r="-1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9256068" y="6435329"/>
            <a:ext cx="4014551" cy="29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Scenario 2: Medium Risk Applicant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56068" y="6775251"/>
            <a:ext cx="8404324" cy="59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Applicant Profile: Age: 32, Annual Income: ₹9 Lakhs, CIBIL Score: 690, Previous Claims: 1, Monthly Premium: ₹9,500, Occupation: Sales Executive.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56068" y="7504211"/>
            <a:ext cx="5067302" cy="29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Risk Assessment Output: </a:t>
            </a:r>
            <a:r>
              <a:rPr lang="en-US" sz="18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🟡</a:t>
            </a:r>
            <a:r>
              <a:rPr lang="en-US" sz="1850" b="1">
                <a:solidFill>
                  <a:srgbClr val="FFA500"/>
                </a:solidFill>
                <a:latin typeface="Inter Bold"/>
                <a:ea typeface="Inter Bold"/>
                <a:cs typeface="Inter Bold"/>
                <a:sym typeface="Inter Bold"/>
              </a:rPr>
              <a:t> Medium Risk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56068" y="7853660"/>
            <a:ext cx="8404324" cy="28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449" lvl="1" indent="-111224" algn="l">
              <a:lnSpc>
                <a:spcPts val="2413"/>
              </a:lnSpc>
              <a:buFont typeface="Arial"/>
              <a:buChar char="•"/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Fair CIBIL score (35% weight)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56068" y="8203258"/>
            <a:ext cx="8404324" cy="28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449" lvl="1" indent="-111224" algn="l">
              <a:lnSpc>
                <a:spcPts val="2413"/>
              </a:lnSpc>
              <a:buFont typeface="Arial"/>
              <a:buChar char="•"/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Limited claims history (1 claim) (30% weight)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56068" y="8552855"/>
            <a:ext cx="8404324" cy="28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449" lvl="1" indent="-111224" algn="l">
              <a:lnSpc>
                <a:spcPts val="2413"/>
              </a:lnSpc>
              <a:buFont typeface="Arial"/>
              <a:buChar char="•"/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Premium affordability within reasonable limit (20% weight)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6068" y="8902453"/>
            <a:ext cx="8404324" cy="28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449" lvl="1" indent="-111224" algn="l">
              <a:lnSpc>
                <a:spcPts val="2413"/>
              </a:lnSpc>
              <a:buFont typeface="Arial"/>
              <a:buChar char="•"/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Age within acceptable underwriting range (10% weight)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56068" y="9252049"/>
            <a:ext cx="8404324" cy="28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449" lvl="1" indent="-111224" algn="l">
              <a:lnSpc>
                <a:spcPts val="2413"/>
              </a:lnSpc>
              <a:buFont typeface="Arial"/>
              <a:buChar char="•"/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Medium-risk occupation (5% weight)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56068" y="9646444"/>
            <a:ext cx="8404324" cy="59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4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Decision Insight: Eligible with standard checks. Policy can be approved with normal documentation.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850237" y="1393329"/>
            <a:ext cx="9445526" cy="540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75"/>
              </a:lnSpc>
            </a:pPr>
            <a:r>
              <a:rPr lang="en-US" sz="166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Thank You!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7134671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appreciate your time and attention today.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7" y="8070651"/>
            <a:ext cx="5670649" cy="73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Any questions?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15908" y="2373904"/>
            <a:ext cx="4862810" cy="2411760"/>
            <a:chOff x="0" y="0"/>
            <a:chExt cx="6483747" cy="3215680"/>
          </a:xfrm>
        </p:grpSpPr>
        <p:sp>
          <p:nvSpPr>
            <p:cNvPr id="7" name="Freeform 7"/>
            <p:cNvSpPr/>
            <p:nvPr/>
          </p:nvSpPr>
          <p:spPr>
            <a:xfrm>
              <a:off x="19050" y="19050"/>
              <a:ext cx="6445758" cy="3177540"/>
            </a:xfrm>
            <a:custGeom>
              <a:avLst/>
              <a:gdLst/>
              <a:ahLst/>
              <a:cxnLst/>
              <a:rect l="l" t="t" r="r" b="b"/>
              <a:pathLst>
                <a:path w="6445758" h="3177540">
                  <a:moveTo>
                    <a:pt x="0" y="182880"/>
                  </a:moveTo>
                  <a:cubicBezTo>
                    <a:pt x="0" y="81915"/>
                    <a:pt x="82423" y="0"/>
                    <a:pt x="184023" y="0"/>
                  </a:cubicBezTo>
                  <a:lnTo>
                    <a:pt x="6261735" y="0"/>
                  </a:lnTo>
                  <a:cubicBezTo>
                    <a:pt x="6363335" y="0"/>
                    <a:pt x="6445758" y="81915"/>
                    <a:pt x="6445758" y="182880"/>
                  </a:cubicBezTo>
                  <a:lnTo>
                    <a:pt x="6445758" y="2994660"/>
                  </a:lnTo>
                  <a:cubicBezTo>
                    <a:pt x="6445758" y="3095625"/>
                    <a:pt x="6363335" y="3177540"/>
                    <a:pt x="6261735" y="3177540"/>
                  </a:cubicBezTo>
                  <a:lnTo>
                    <a:pt x="184023" y="3177540"/>
                  </a:lnTo>
                  <a:cubicBezTo>
                    <a:pt x="82423" y="3177540"/>
                    <a:pt x="0" y="3095625"/>
                    <a:pt x="0" y="2994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483858" cy="3215640"/>
            </a:xfrm>
            <a:custGeom>
              <a:avLst/>
              <a:gdLst/>
              <a:ahLst/>
              <a:cxnLst/>
              <a:rect l="l" t="t" r="r" b="b"/>
              <a:pathLst>
                <a:path w="6483858" h="3215640">
                  <a:moveTo>
                    <a:pt x="0" y="201930"/>
                  </a:moveTo>
                  <a:cubicBezTo>
                    <a:pt x="0" y="90297"/>
                    <a:pt x="91059" y="0"/>
                    <a:pt x="203073" y="0"/>
                  </a:cubicBezTo>
                  <a:lnTo>
                    <a:pt x="6280785" y="0"/>
                  </a:lnTo>
                  <a:lnTo>
                    <a:pt x="6280785" y="19050"/>
                  </a:lnTo>
                  <a:lnTo>
                    <a:pt x="6280785" y="0"/>
                  </a:lnTo>
                  <a:cubicBezTo>
                    <a:pt x="6392799" y="0"/>
                    <a:pt x="6483858" y="90297"/>
                    <a:pt x="6483858" y="201930"/>
                  </a:cubicBezTo>
                  <a:lnTo>
                    <a:pt x="6464808" y="201930"/>
                  </a:lnTo>
                  <a:lnTo>
                    <a:pt x="6483858" y="201930"/>
                  </a:lnTo>
                  <a:lnTo>
                    <a:pt x="6483858" y="3013710"/>
                  </a:lnTo>
                  <a:lnTo>
                    <a:pt x="6464808" y="3013710"/>
                  </a:lnTo>
                  <a:lnTo>
                    <a:pt x="6483858" y="3013710"/>
                  </a:lnTo>
                  <a:cubicBezTo>
                    <a:pt x="6483858" y="3125343"/>
                    <a:pt x="6392799" y="3215640"/>
                    <a:pt x="6280785" y="3215640"/>
                  </a:cubicBezTo>
                  <a:lnTo>
                    <a:pt x="6280785" y="3196590"/>
                  </a:lnTo>
                  <a:lnTo>
                    <a:pt x="6280785" y="3215640"/>
                  </a:lnTo>
                  <a:lnTo>
                    <a:pt x="203073" y="3215640"/>
                  </a:lnTo>
                  <a:lnTo>
                    <a:pt x="203073" y="3196590"/>
                  </a:lnTo>
                  <a:lnTo>
                    <a:pt x="203073" y="3215640"/>
                  </a:lnTo>
                  <a:cubicBezTo>
                    <a:pt x="91059" y="3215640"/>
                    <a:pt x="0" y="3125343"/>
                    <a:pt x="0" y="301371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013710"/>
                  </a:lnTo>
                  <a:lnTo>
                    <a:pt x="19050" y="3013710"/>
                  </a:lnTo>
                  <a:lnTo>
                    <a:pt x="38100" y="3013710"/>
                  </a:lnTo>
                  <a:cubicBezTo>
                    <a:pt x="38100" y="3104134"/>
                    <a:pt x="111887" y="3177540"/>
                    <a:pt x="203073" y="3177540"/>
                  </a:cubicBezTo>
                  <a:lnTo>
                    <a:pt x="6280785" y="3177540"/>
                  </a:lnTo>
                  <a:cubicBezTo>
                    <a:pt x="6371971" y="3177540"/>
                    <a:pt x="6445758" y="3104134"/>
                    <a:pt x="6445758" y="3013710"/>
                  </a:cubicBezTo>
                  <a:lnTo>
                    <a:pt x="6445758" y="201930"/>
                  </a:lnTo>
                  <a:cubicBezTo>
                    <a:pt x="6445758" y="111506"/>
                    <a:pt x="6371971" y="38100"/>
                    <a:pt x="6280785" y="38100"/>
                  </a:cubicBezTo>
                  <a:lnTo>
                    <a:pt x="203073" y="38100"/>
                  </a:lnTo>
                  <a:lnTo>
                    <a:pt x="203073" y="19050"/>
                  </a:lnTo>
                  <a:lnTo>
                    <a:pt x="203073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01620" y="2388192"/>
            <a:ext cx="114300" cy="2383185"/>
            <a:chOff x="0" y="0"/>
            <a:chExt cx="152400" cy="31775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400" cy="3177540"/>
            </a:xfrm>
            <a:custGeom>
              <a:avLst/>
              <a:gdLst/>
              <a:ahLst/>
              <a:cxnLst/>
              <a:rect l="l" t="t" r="r" b="b"/>
              <a:pathLst>
                <a:path w="152400" h="317754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101340"/>
                  </a:lnTo>
                  <a:cubicBezTo>
                    <a:pt x="152400" y="3143377"/>
                    <a:pt x="118237" y="3177540"/>
                    <a:pt x="76200" y="3177540"/>
                  </a:cubicBezTo>
                  <a:cubicBezTo>
                    <a:pt x="34163" y="3177540"/>
                    <a:pt x="0" y="3143377"/>
                    <a:pt x="0" y="310134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65902" y="4968421"/>
            <a:ext cx="4862959" cy="2411760"/>
            <a:chOff x="0" y="0"/>
            <a:chExt cx="6483945" cy="3215680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6445885" cy="3177540"/>
            </a:xfrm>
            <a:custGeom>
              <a:avLst/>
              <a:gdLst/>
              <a:ahLst/>
              <a:cxnLst/>
              <a:rect l="l" t="t" r="r" b="b"/>
              <a:pathLst>
                <a:path w="6445885" h="3177540">
                  <a:moveTo>
                    <a:pt x="0" y="182880"/>
                  </a:moveTo>
                  <a:cubicBezTo>
                    <a:pt x="0" y="81915"/>
                    <a:pt x="82423" y="0"/>
                    <a:pt x="184023" y="0"/>
                  </a:cubicBezTo>
                  <a:lnTo>
                    <a:pt x="6261862" y="0"/>
                  </a:lnTo>
                  <a:cubicBezTo>
                    <a:pt x="6363462" y="0"/>
                    <a:pt x="6445885" y="81915"/>
                    <a:pt x="6445885" y="182880"/>
                  </a:cubicBezTo>
                  <a:lnTo>
                    <a:pt x="6445885" y="2994660"/>
                  </a:lnTo>
                  <a:cubicBezTo>
                    <a:pt x="6445885" y="3095625"/>
                    <a:pt x="6363462" y="3177540"/>
                    <a:pt x="6261862" y="3177540"/>
                  </a:cubicBezTo>
                  <a:lnTo>
                    <a:pt x="184023" y="3177540"/>
                  </a:lnTo>
                  <a:cubicBezTo>
                    <a:pt x="82423" y="3177540"/>
                    <a:pt x="0" y="3095625"/>
                    <a:pt x="0" y="2994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483985" cy="3215640"/>
            </a:xfrm>
            <a:custGeom>
              <a:avLst/>
              <a:gdLst/>
              <a:ahLst/>
              <a:cxnLst/>
              <a:rect l="l" t="t" r="r" b="b"/>
              <a:pathLst>
                <a:path w="6483985" h="3215640">
                  <a:moveTo>
                    <a:pt x="0" y="201930"/>
                  </a:moveTo>
                  <a:cubicBezTo>
                    <a:pt x="0" y="90297"/>
                    <a:pt x="91059" y="0"/>
                    <a:pt x="203073" y="0"/>
                  </a:cubicBezTo>
                  <a:lnTo>
                    <a:pt x="6280912" y="0"/>
                  </a:lnTo>
                  <a:lnTo>
                    <a:pt x="6280912" y="19050"/>
                  </a:lnTo>
                  <a:lnTo>
                    <a:pt x="6280912" y="0"/>
                  </a:lnTo>
                  <a:cubicBezTo>
                    <a:pt x="6392926" y="0"/>
                    <a:pt x="6483985" y="90297"/>
                    <a:pt x="6483985" y="201930"/>
                  </a:cubicBezTo>
                  <a:lnTo>
                    <a:pt x="6464935" y="201930"/>
                  </a:lnTo>
                  <a:lnTo>
                    <a:pt x="6483985" y="201930"/>
                  </a:lnTo>
                  <a:lnTo>
                    <a:pt x="6483985" y="3013710"/>
                  </a:lnTo>
                  <a:lnTo>
                    <a:pt x="6464935" y="3013710"/>
                  </a:lnTo>
                  <a:lnTo>
                    <a:pt x="6483985" y="3013710"/>
                  </a:lnTo>
                  <a:cubicBezTo>
                    <a:pt x="6483985" y="3125343"/>
                    <a:pt x="6392926" y="3215640"/>
                    <a:pt x="6280912" y="3215640"/>
                  </a:cubicBezTo>
                  <a:lnTo>
                    <a:pt x="6280912" y="3196590"/>
                  </a:lnTo>
                  <a:lnTo>
                    <a:pt x="6280912" y="3215640"/>
                  </a:lnTo>
                  <a:lnTo>
                    <a:pt x="203073" y="3215640"/>
                  </a:lnTo>
                  <a:lnTo>
                    <a:pt x="203073" y="3196590"/>
                  </a:lnTo>
                  <a:lnTo>
                    <a:pt x="203073" y="3215640"/>
                  </a:lnTo>
                  <a:cubicBezTo>
                    <a:pt x="91059" y="3215640"/>
                    <a:pt x="0" y="3125343"/>
                    <a:pt x="0" y="301371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013710"/>
                  </a:lnTo>
                  <a:lnTo>
                    <a:pt x="19050" y="3013710"/>
                  </a:lnTo>
                  <a:lnTo>
                    <a:pt x="38100" y="3013710"/>
                  </a:lnTo>
                  <a:cubicBezTo>
                    <a:pt x="38100" y="3104134"/>
                    <a:pt x="111887" y="3177540"/>
                    <a:pt x="203073" y="3177540"/>
                  </a:cubicBezTo>
                  <a:lnTo>
                    <a:pt x="6280912" y="3177540"/>
                  </a:lnTo>
                  <a:cubicBezTo>
                    <a:pt x="6372098" y="3177540"/>
                    <a:pt x="6445885" y="3104134"/>
                    <a:pt x="6445885" y="3013710"/>
                  </a:cubicBezTo>
                  <a:lnTo>
                    <a:pt x="6445885" y="201930"/>
                  </a:lnTo>
                  <a:cubicBezTo>
                    <a:pt x="6445885" y="111506"/>
                    <a:pt x="6372098" y="38100"/>
                    <a:pt x="6280912" y="38100"/>
                  </a:cubicBezTo>
                  <a:lnTo>
                    <a:pt x="203073" y="38100"/>
                  </a:lnTo>
                  <a:lnTo>
                    <a:pt x="203073" y="19050"/>
                  </a:lnTo>
                  <a:lnTo>
                    <a:pt x="203073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494403" y="5021851"/>
            <a:ext cx="114300" cy="2383185"/>
            <a:chOff x="0" y="0"/>
            <a:chExt cx="152400" cy="31775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2400" cy="3177540"/>
            </a:xfrm>
            <a:custGeom>
              <a:avLst/>
              <a:gdLst/>
              <a:ahLst/>
              <a:cxnLst/>
              <a:rect l="l" t="t" r="r" b="b"/>
              <a:pathLst>
                <a:path w="152400" h="317754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101340"/>
                  </a:lnTo>
                  <a:cubicBezTo>
                    <a:pt x="152400" y="3143377"/>
                    <a:pt x="118237" y="3177540"/>
                    <a:pt x="76200" y="3177540"/>
                  </a:cubicBezTo>
                  <a:cubicBezTo>
                    <a:pt x="34163" y="3177540"/>
                    <a:pt x="0" y="3143377"/>
                    <a:pt x="0" y="310134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03597" y="7652686"/>
            <a:ext cx="4862810" cy="2383185"/>
            <a:chOff x="0" y="0"/>
            <a:chExt cx="6483747" cy="3177580"/>
          </a:xfrm>
        </p:grpSpPr>
        <p:sp>
          <p:nvSpPr>
            <p:cNvPr id="17" name="Freeform 17"/>
            <p:cNvSpPr/>
            <p:nvPr/>
          </p:nvSpPr>
          <p:spPr>
            <a:xfrm>
              <a:off x="19050" y="16424"/>
              <a:ext cx="6445758" cy="3144697"/>
            </a:xfrm>
            <a:custGeom>
              <a:avLst/>
              <a:gdLst/>
              <a:ahLst/>
              <a:cxnLst/>
              <a:rect l="l" t="t" r="r" b="b"/>
              <a:pathLst>
                <a:path w="6445758" h="3144697">
                  <a:moveTo>
                    <a:pt x="0" y="157673"/>
                  </a:moveTo>
                  <a:cubicBezTo>
                    <a:pt x="0" y="70625"/>
                    <a:pt x="82296" y="0"/>
                    <a:pt x="183769" y="0"/>
                  </a:cubicBezTo>
                  <a:lnTo>
                    <a:pt x="6261989" y="0"/>
                  </a:lnTo>
                  <a:cubicBezTo>
                    <a:pt x="6363462" y="0"/>
                    <a:pt x="6445758" y="70625"/>
                    <a:pt x="6445758" y="157673"/>
                  </a:cubicBezTo>
                  <a:lnTo>
                    <a:pt x="6445758" y="2987024"/>
                  </a:lnTo>
                  <a:cubicBezTo>
                    <a:pt x="6445758" y="3074073"/>
                    <a:pt x="6363462" y="3144697"/>
                    <a:pt x="6261989" y="3144697"/>
                  </a:cubicBezTo>
                  <a:lnTo>
                    <a:pt x="183769" y="3144697"/>
                  </a:lnTo>
                  <a:cubicBezTo>
                    <a:pt x="82296" y="3144697"/>
                    <a:pt x="0" y="3074073"/>
                    <a:pt x="0" y="298702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483858" cy="3177546"/>
            </a:xfrm>
            <a:custGeom>
              <a:avLst/>
              <a:gdLst/>
              <a:ahLst/>
              <a:cxnLst/>
              <a:rect l="l" t="t" r="r" b="b"/>
              <a:pathLst>
                <a:path w="6483858" h="3177546">
                  <a:moveTo>
                    <a:pt x="0" y="174097"/>
                  </a:moveTo>
                  <a:cubicBezTo>
                    <a:pt x="0" y="77851"/>
                    <a:pt x="90805" y="0"/>
                    <a:pt x="202819" y="0"/>
                  </a:cubicBezTo>
                  <a:lnTo>
                    <a:pt x="6281039" y="0"/>
                  </a:lnTo>
                  <a:lnTo>
                    <a:pt x="6281039" y="16424"/>
                  </a:lnTo>
                  <a:lnTo>
                    <a:pt x="6281039" y="0"/>
                  </a:lnTo>
                  <a:cubicBezTo>
                    <a:pt x="6392926" y="0"/>
                    <a:pt x="6483858" y="77851"/>
                    <a:pt x="6483858" y="174097"/>
                  </a:cubicBezTo>
                  <a:lnTo>
                    <a:pt x="6464808" y="174097"/>
                  </a:lnTo>
                  <a:lnTo>
                    <a:pt x="6483858" y="174097"/>
                  </a:lnTo>
                  <a:lnTo>
                    <a:pt x="6483858" y="3003448"/>
                  </a:lnTo>
                  <a:lnTo>
                    <a:pt x="6464808" y="3003448"/>
                  </a:lnTo>
                  <a:lnTo>
                    <a:pt x="6483858" y="3003448"/>
                  </a:lnTo>
                  <a:cubicBezTo>
                    <a:pt x="6483858" y="3099695"/>
                    <a:pt x="6393053" y="3177545"/>
                    <a:pt x="6281039" y="3177545"/>
                  </a:cubicBezTo>
                  <a:lnTo>
                    <a:pt x="6281039" y="3161121"/>
                  </a:lnTo>
                  <a:lnTo>
                    <a:pt x="6281039" y="3177545"/>
                  </a:lnTo>
                  <a:lnTo>
                    <a:pt x="202819" y="3177545"/>
                  </a:lnTo>
                  <a:lnTo>
                    <a:pt x="202819" y="3161121"/>
                  </a:lnTo>
                  <a:lnTo>
                    <a:pt x="202819" y="3177545"/>
                  </a:lnTo>
                  <a:cubicBezTo>
                    <a:pt x="90805" y="3177546"/>
                    <a:pt x="0" y="3099695"/>
                    <a:pt x="0" y="3003448"/>
                  </a:cubicBezTo>
                  <a:lnTo>
                    <a:pt x="0" y="174097"/>
                  </a:lnTo>
                  <a:lnTo>
                    <a:pt x="19050" y="174097"/>
                  </a:lnTo>
                  <a:lnTo>
                    <a:pt x="0" y="174097"/>
                  </a:lnTo>
                  <a:moveTo>
                    <a:pt x="38100" y="174097"/>
                  </a:moveTo>
                  <a:lnTo>
                    <a:pt x="38100" y="3003448"/>
                  </a:lnTo>
                  <a:lnTo>
                    <a:pt x="19050" y="3003448"/>
                  </a:lnTo>
                  <a:lnTo>
                    <a:pt x="38100" y="3003448"/>
                  </a:lnTo>
                  <a:cubicBezTo>
                    <a:pt x="38100" y="3081409"/>
                    <a:pt x="111760" y="3144697"/>
                    <a:pt x="202819" y="3144697"/>
                  </a:cubicBezTo>
                  <a:lnTo>
                    <a:pt x="6281039" y="3144697"/>
                  </a:lnTo>
                  <a:cubicBezTo>
                    <a:pt x="6372098" y="3144697"/>
                    <a:pt x="6445758" y="3081409"/>
                    <a:pt x="6445758" y="3003448"/>
                  </a:cubicBezTo>
                  <a:lnTo>
                    <a:pt x="6445758" y="174097"/>
                  </a:lnTo>
                  <a:cubicBezTo>
                    <a:pt x="6445758" y="96137"/>
                    <a:pt x="6372098" y="32849"/>
                    <a:pt x="6281039" y="32849"/>
                  </a:cubicBezTo>
                  <a:lnTo>
                    <a:pt x="202819" y="32849"/>
                  </a:lnTo>
                  <a:lnTo>
                    <a:pt x="202819" y="16424"/>
                  </a:lnTo>
                  <a:lnTo>
                    <a:pt x="202819" y="32849"/>
                  </a:lnTo>
                  <a:cubicBezTo>
                    <a:pt x="111760" y="32849"/>
                    <a:pt x="38100" y="96137"/>
                    <a:pt x="38100" y="17409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5907174" y="2536738"/>
            <a:ext cx="11785238" cy="7407362"/>
          </a:xfrm>
          <a:custGeom>
            <a:avLst/>
            <a:gdLst/>
            <a:ahLst/>
            <a:cxnLst/>
            <a:rect l="l" t="t" r="r" b="b"/>
            <a:pathLst>
              <a:path w="11785238" h="7407362">
                <a:moveTo>
                  <a:pt x="0" y="0"/>
                </a:moveTo>
                <a:lnTo>
                  <a:pt x="11785237" y="0"/>
                </a:lnTo>
                <a:lnTo>
                  <a:pt x="11785237" y="7407362"/>
                </a:lnTo>
                <a:lnTo>
                  <a:pt x="0" y="7407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3" r="-13294" b="-13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59696" y="485532"/>
            <a:ext cx="1310767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Current Underwriting Landscape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1121" y="1436885"/>
            <a:ext cx="17114459" cy="75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1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Insurance underwriting is the critical process of evaluating applicant risk to determine eligibility, appropriate coverage levels, and accurate pricing. However, traditional underwriting methods face significant operational challenges in today's data-rich environment.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5411" y="2712690"/>
            <a:ext cx="2752576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Volume Overload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4611" y="3036786"/>
            <a:ext cx="4251126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Underwriters must process enormous volumes of structured and unstructured data from multiple sources, leading to bottlenecks and delayed decisions.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1669" y="5077456"/>
            <a:ext cx="3400871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Inconsistent Assessment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9365" y="5656157"/>
            <a:ext cx="4251275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Manual evaluation processes often result in subjective risk assessments that vary between underwriters, creating potential compliance issues.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606" y="7736866"/>
            <a:ext cx="3068091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Integration Complexity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2301" y="8315566"/>
            <a:ext cx="425112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Synthesizing information from disparate sources—claims history, medical reports, credit data, and external databases—remains time-intensive and error-prone.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37253" y="7652686"/>
            <a:ext cx="114300" cy="2383185"/>
            <a:chOff x="0" y="0"/>
            <a:chExt cx="152400" cy="31775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2400" cy="3177540"/>
            </a:xfrm>
            <a:custGeom>
              <a:avLst/>
              <a:gdLst/>
              <a:ahLst/>
              <a:cxnLst/>
              <a:rect l="l" t="t" r="r" b="b"/>
              <a:pathLst>
                <a:path w="152400" h="317754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101340"/>
                  </a:lnTo>
                  <a:cubicBezTo>
                    <a:pt x="152400" y="3143377"/>
                    <a:pt x="118237" y="3177540"/>
                    <a:pt x="76200" y="3177540"/>
                  </a:cubicBezTo>
                  <a:cubicBezTo>
                    <a:pt x="34163" y="3177540"/>
                    <a:pt x="0" y="3143377"/>
                    <a:pt x="0" y="310134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218517"/>
            <a:ext cx="9716989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Underwriting Challenge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747340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Current Pain Points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505323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Manual data analysis consuming 60-70% of underwriting 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511698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Decision delays impacting customer experience and conversion rates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518074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Subjective risk assessments leading to inconsistent outcomes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524450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Limited capacity to handle growing application volumes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146403"/>
            <a:ext cx="7805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industry needs an intelligent assistant that can summarize complex data and provide actionable, evidence-based insights.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572326" y="3478171"/>
            <a:ext cx="1417587" cy="1747094"/>
            <a:chOff x="0" y="0"/>
            <a:chExt cx="1890117" cy="232945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890141" cy="2329434"/>
            </a:xfrm>
            <a:custGeom>
              <a:avLst/>
              <a:gdLst/>
              <a:ahLst/>
              <a:cxnLst/>
              <a:rect l="l" t="t" r="r" b="b"/>
              <a:pathLst>
                <a:path w="1890141" h="2329434">
                  <a:moveTo>
                    <a:pt x="0" y="0"/>
                  </a:moveTo>
                  <a:lnTo>
                    <a:pt x="1890141" y="0"/>
                  </a:lnTo>
                  <a:lnTo>
                    <a:pt x="1890141" y="2329434"/>
                  </a:lnTo>
                  <a:lnTo>
                    <a:pt x="0" y="2329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3" r="-171" b="-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1273433" y="3742639"/>
            <a:ext cx="3544044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Raw Data Inputs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73433" y="4402394"/>
            <a:ext cx="6104781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Applications, claims, reports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572326" y="5225265"/>
            <a:ext cx="1417587" cy="1747094"/>
            <a:chOff x="0" y="0"/>
            <a:chExt cx="1890117" cy="232945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890141" cy="2329434"/>
            </a:xfrm>
            <a:custGeom>
              <a:avLst/>
              <a:gdLst/>
              <a:ahLst/>
              <a:cxnLst/>
              <a:rect l="l" t="t" r="r" b="b"/>
              <a:pathLst>
                <a:path w="1890141" h="2329434">
                  <a:moveTo>
                    <a:pt x="0" y="0"/>
                  </a:moveTo>
                  <a:lnTo>
                    <a:pt x="1890141" y="0"/>
                  </a:lnTo>
                  <a:lnTo>
                    <a:pt x="1890141" y="2329434"/>
                  </a:lnTo>
                  <a:lnTo>
                    <a:pt x="0" y="2329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3" r="-171" b="-1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1273433" y="548973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Manual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3433" y="6149487"/>
            <a:ext cx="6104781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Time-intensive review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572326" y="6972359"/>
            <a:ext cx="1417587" cy="1747094"/>
            <a:chOff x="0" y="0"/>
            <a:chExt cx="1890117" cy="2329458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890141" cy="2329434"/>
            </a:xfrm>
            <a:custGeom>
              <a:avLst/>
              <a:gdLst/>
              <a:ahLst/>
              <a:cxnLst/>
              <a:rect l="l" t="t" r="r" b="b"/>
              <a:pathLst>
                <a:path w="1890141" h="2329434">
                  <a:moveTo>
                    <a:pt x="0" y="0"/>
                  </a:moveTo>
                  <a:lnTo>
                    <a:pt x="1890141" y="0"/>
                  </a:lnTo>
                  <a:lnTo>
                    <a:pt x="1890141" y="2329434"/>
                  </a:lnTo>
                  <a:lnTo>
                    <a:pt x="0" y="2329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3" r="-171" b="-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1273433" y="723682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Risk Assessment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73433" y="7896581"/>
            <a:ext cx="6104781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Subjective decisions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41424" y="592373"/>
            <a:ext cx="7971979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4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Bridging the Technology Gap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1424" y="2348691"/>
            <a:ext cx="16709529" cy="85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Existing underwriting tools rely on static dashboards and rigid rule-based systems that cannot adapt to complex scenarios or integrate diverse datasets for contextual insights.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4473" y="4002010"/>
            <a:ext cx="8251477" cy="2646759"/>
            <a:chOff x="0" y="0"/>
            <a:chExt cx="11001970" cy="3529012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0989310" cy="3516376"/>
            </a:xfrm>
            <a:custGeom>
              <a:avLst/>
              <a:gdLst/>
              <a:ahLst/>
              <a:cxnLst/>
              <a:rect l="l" t="t" r="r" b="b"/>
              <a:pathLst>
                <a:path w="10989310" h="3516376">
                  <a:moveTo>
                    <a:pt x="0" y="126365"/>
                  </a:moveTo>
                  <a:cubicBezTo>
                    <a:pt x="0" y="56515"/>
                    <a:pt x="56642" y="0"/>
                    <a:pt x="126619" y="0"/>
                  </a:cubicBezTo>
                  <a:lnTo>
                    <a:pt x="10862691" y="0"/>
                  </a:lnTo>
                  <a:cubicBezTo>
                    <a:pt x="10932668" y="0"/>
                    <a:pt x="10989310" y="56515"/>
                    <a:pt x="10989310" y="126365"/>
                  </a:cubicBezTo>
                  <a:lnTo>
                    <a:pt x="10989310" y="3390011"/>
                  </a:lnTo>
                  <a:cubicBezTo>
                    <a:pt x="10989310" y="3459734"/>
                    <a:pt x="10932668" y="3516376"/>
                    <a:pt x="10862691" y="3516376"/>
                  </a:cubicBezTo>
                  <a:lnTo>
                    <a:pt x="126619" y="3516376"/>
                  </a:lnTo>
                  <a:cubicBezTo>
                    <a:pt x="56642" y="3516376"/>
                    <a:pt x="0" y="3459861"/>
                    <a:pt x="0" y="339001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1002010" cy="3529076"/>
            </a:xfrm>
            <a:custGeom>
              <a:avLst/>
              <a:gdLst/>
              <a:ahLst/>
              <a:cxnLst/>
              <a:rect l="l" t="t" r="r" b="b"/>
              <a:pathLst>
                <a:path w="11002010" h="3529076">
                  <a:moveTo>
                    <a:pt x="0" y="132715"/>
                  </a:moveTo>
                  <a:cubicBezTo>
                    <a:pt x="0" y="59436"/>
                    <a:pt x="59563" y="0"/>
                    <a:pt x="132969" y="0"/>
                  </a:cubicBezTo>
                  <a:lnTo>
                    <a:pt x="10869041" y="0"/>
                  </a:lnTo>
                  <a:lnTo>
                    <a:pt x="10869041" y="6350"/>
                  </a:lnTo>
                  <a:lnTo>
                    <a:pt x="10869041" y="0"/>
                  </a:lnTo>
                  <a:cubicBezTo>
                    <a:pt x="10942448" y="0"/>
                    <a:pt x="11002010" y="59436"/>
                    <a:pt x="11002010" y="132715"/>
                  </a:cubicBezTo>
                  <a:lnTo>
                    <a:pt x="10995660" y="132715"/>
                  </a:lnTo>
                  <a:lnTo>
                    <a:pt x="11002010" y="132715"/>
                  </a:lnTo>
                  <a:lnTo>
                    <a:pt x="11002010" y="3396361"/>
                  </a:lnTo>
                  <a:lnTo>
                    <a:pt x="10995660" y="3396361"/>
                  </a:lnTo>
                  <a:lnTo>
                    <a:pt x="11002010" y="3396361"/>
                  </a:lnTo>
                  <a:cubicBezTo>
                    <a:pt x="11002010" y="3469640"/>
                    <a:pt x="10942448" y="3529076"/>
                    <a:pt x="10869041" y="3529076"/>
                  </a:cubicBezTo>
                  <a:lnTo>
                    <a:pt x="10869041" y="3522726"/>
                  </a:lnTo>
                  <a:lnTo>
                    <a:pt x="10869041" y="3529076"/>
                  </a:lnTo>
                  <a:lnTo>
                    <a:pt x="132969" y="3529076"/>
                  </a:lnTo>
                  <a:lnTo>
                    <a:pt x="132969" y="3522726"/>
                  </a:lnTo>
                  <a:lnTo>
                    <a:pt x="132969" y="3529076"/>
                  </a:lnTo>
                  <a:cubicBezTo>
                    <a:pt x="59563" y="3528949"/>
                    <a:pt x="0" y="3469640"/>
                    <a:pt x="0" y="3396361"/>
                  </a:cubicBezTo>
                  <a:lnTo>
                    <a:pt x="0" y="132715"/>
                  </a:lnTo>
                  <a:lnTo>
                    <a:pt x="6350" y="132715"/>
                  </a:lnTo>
                  <a:lnTo>
                    <a:pt x="0" y="132715"/>
                  </a:lnTo>
                  <a:moveTo>
                    <a:pt x="12700" y="132715"/>
                  </a:moveTo>
                  <a:lnTo>
                    <a:pt x="12700" y="3396361"/>
                  </a:lnTo>
                  <a:lnTo>
                    <a:pt x="6350" y="3396361"/>
                  </a:lnTo>
                  <a:lnTo>
                    <a:pt x="12700" y="3396361"/>
                  </a:lnTo>
                  <a:cubicBezTo>
                    <a:pt x="12700" y="3462655"/>
                    <a:pt x="66548" y="3516376"/>
                    <a:pt x="132969" y="3516376"/>
                  </a:cubicBezTo>
                  <a:lnTo>
                    <a:pt x="10869041" y="3516376"/>
                  </a:lnTo>
                  <a:cubicBezTo>
                    <a:pt x="10935462" y="3516376"/>
                    <a:pt x="10989310" y="3462655"/>
                    <a:pt x="10989310" y="3396361"/>
                  </a:cubicBezTo>
                  <a:lnTo>
                    <a:pt x="10989310" y="132715"/>
                  </a:lnTo>
                  <a:cubicBezTo>
                    <a:pt x="10989310" y="66421"/>
                    <a:pt x="10935462" y="12700"/>
                    <a:pt x="10869041" y="12700"/>
                  </a:cubicBezTo>
                  <a:lnTo>
                    <a:pt x="132969" y="12700"/>
                  </a:lnTo>
                  <a:lnTo>
                    <a:pt x="132969" y="6350"/>
                  </a:lnTo>
                  <a:lnTo>
                    <a:pt x="132969" y="12700"/>
                  </a:lnTo>
                  <a:cubicBezTo>
                    <a:pt x="66548" y="12700"/>
                    <a:pt x="12700" y="66421"/>
                    <a:pt x="12700" y="13271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4236" y="4222721"/>
            <a:ext cx="2819102" cy="36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Existing 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4236" y="4653133"/>
            <a:ext cx="7771954" cy="3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4" lvl="1" indent="-139502" algn="l">
              <a:lnSpc>
                <a:spcPts val="2973"/>
              </a:lnSpc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Static dashboards with limited interactivity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236" y="5092771"/>
            <a:ext cx="7771954" cy="3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4" lvl="1" indent="-139502" algn="l">
              <a:lnSpc>
                <a:spcPts val="2973"/>
              </a:lnSpc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Rule-based systems lacking flexibility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4236" y="5532410"/>
            <a:ext cx="7771954" cy="3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4" lvl="1" indent="-139502" algn="l">
              <a:lnSpc>
                <a:spcPts val="2973"/>
              </a:lnSpc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Single-source 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4236" y="5972048"/>
            <a:ext cx="7771954" cy="3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4" lvl="1" indent="-139502" algn="l">
              <a:lnSpc>
                <a:spcPts val="2973"/>
              </a:lnSpc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 contextual recommendations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51901" y="4002010"/>
            <a:ext cx="8251626" cy="2646759"/>
            <a:chOff x="0" y="0"/>
            <a:chExt cx="11002168" cy="3529012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10989437" cy="3516376"/>
            </a:xfrm>
            <a:custGeom>
              <a:avLst/>
              <a:gdLst/>
              <a:ahLst/>
              <a:cxnLst/>
              <a:rect l="l" t="t" r="r" b="b"/>
              <a:pathLst>
                <a:path w="10989437" h="3516376">
                  <a:moveTo>
                    <a:pt x="0" y="126365"/>
                  </a:moveTo>
                  <a:cubicBezTo>
                    <a:pt x="0" y="56515"/>
                    <a:pt x="56642" y="0"/>
                    <a:pt x="126619" y="0"/>
                  </a:cubicBezTo>
                  <a:lnTo>
                    <a:pt x="10862818" y="0"/>
                  </a:lnTo>
                  <a:cubicBezTo>
                    <a:pt x="10932795" y="0"/>
                    <a:pt x="10989437" y="56515"/>
                    <a:pt x="10989437" y="126365"/>
                  </a:cubicBezTo>
                  <a:lnTo>
                    <a:pt x="10989437" y="3390011"/>
                  </a:lnTo>
                  <a:cubicBezTo>
                    <a:pt x="10989437" y="3459734"/>
                    <a:pt x="10932795" y="3516376"/>
                    <a:pt x="10862818" y="3516376"/>
                  </a:cubicBezTo>
                  <a:lnTo>
                    <a:pt x="126619" y="3516376"/>
                  </a:lnTo>
                  <a:cubicBezTo>
                    <a:pt x="56642" y="3516376"/>
                    <a:pt x="0" y="3459861"/>
                    <a:pt x="0" y="339001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1002137" cy="3529076"/>
            </a:xfrm>
            <a:custGeom>
              <a:avLst/>
              <a:gdLst/>
              <a:ahLst/>
              <a:cxnLst/>
              <a:rect l="l" t="t" r="r" b="b"/>
              <a:pathLst>
                <a:path w="11002137" h="3529076">
                  <a:moveTo>
                    <a:pt x="0" y="132715"/>
                  </a:moveTo>
                  <a:cubicBezTo>
                    <a:pt x="0" y="59436"/>
                    <a:pt x="59563" y="0"/>
                    <a:pt x="132969" y="0"/>
                  </a:cubicBezTo>
                  <a:lnTo>
                    <a:pt x="10869168" y="0"/>
                  </a:lnTo>
                  <a:lnTo>
                    <a:pt x="10869168" y="6350"/>
                  </a:lnTo>
                  <a:lnTo>
                    <a:pt x="10869168" y="0"/>
                  </a:lnTo>
                  <a:cubicBezTo>
                    <a:pt x="10942575" y="0"/>
                    <a:pt x="11002137" y="59436"/>
                    <a:pt x="11002137" y="132715"/>
                  </a:cubicBezTo>
                  <a:lnTo>
                    <a:pt x="10995787" y="132715"/>
                  </a:lnTo>
                  <a:lnTo>
                    <a:pt x="11002137" y="132715"/>
                  </a:lnTo>
                  <a:lnTo>
                    <a:pt x="11002137" y="3396361"/>
                  </a:lnTo>
                  <a:lnTo>
                    <a:pt x="10995787" y="3396361"/>
                  </a:lnTo>
                  <a:lnTo>
                    <a:pt x="11002137" y="3396361"/>
                  </a:lnTo>
                  <a:cubicBezTo>
                    <a:pt x="11002137" y="3469640"/>
                    <a:pt x="10942575" y="3529076"/>
                    <a:pt x="10869168" y="3529076"/>
                  </a:cubicBezTo>
                  <a:lnTo>
                    <a:pt x="10869168" y="3522726"/>
                  </a:lnTo>
                  <a:lnTo>
                    <a:pt x="10869168" y="3529076"/>
                  </a:lnTo>
                  <a:lnTo>
                    <a:pt x="132969" y="3529076"/>
                  </a:lnTo>
                  <a:lnTo>
                    <a:pt x="132969" y="3522726"/>
                  </a:lnTo>
                  <a:lnTo>
                    <a:pt x="132969" y="3529076"/>
                  </a:lnTo>
                  <a:cubicBezTo>
                    <a:pt x="59563" y="3528949"/>
                    <a:pt x="0" y="3469640"/>
                    <a:pt x="0" y="3396361"/>
                  </a:cubicBezTo>
                  <a:lnTo>
                    <a:pt x="0" y="132715"/>
                  </a:lnTo>
                  <a:lnTo>
                    <a:pt x="6350" y="132715"/>
                  </a:lnTo>
                  <a:lnTo>
                    <a:pt x="0" y="132715"/>
                  </a:lnTo>
                  <a:moveTo>
                    <a:pt x="12700" y="132715"/>
                  </a:moveTo>
                  <a:lnTo>
                    <a:pt x="12700" y="3396361"/>
                  </a:lnTo>
                  <a:lnTo>
                    <a:pt x="6350" y="3396361"/>
                  </a:lnTo>
                  <a:lnTo>
                    <a:pt x="12700" y="3396361"/>
                  </a:lnTo>
                  <a:cubicBezTo>
                    <a:pt x="12700" y="3462655"/>
                    <a:pt x="66548" y="3516376"/>
                    <a:pt x="132969" y="3516376"/>
                  </a:cubicBezTo>
                  <a:lnTo>
                    <a:pt x="10869168" y="3516376"/>
                  </a:lnTo>
                  <a:cubicBezTo>
                    <a:pt x="10935589" y="3516376"/>
                    <a:pt x="10989437" y="3462655"/>
                    <a:pt x="10989437" y="3396361"/>
                  </a:cubicBezTo>
                  <a:lnTo>
                    <a:pt x="10989437" y="132715"/>
                  </a:lnTo>
                  <a:cubicBezTo>
                    <a:pt x="10989437" y="66421"/>
                    <a:pt x="10935589" y="12700"/>
                    <a:pt x="10869168" y="12700"/>
                  </a:cubicBezTo>
                  <a:lnTo>
                    <a:pt x="132969" y="12700"/>
                  </a:lnTo>
                  <a:lnTo>
                    <a:pt x="132969" y="6350"/>
                  </a:lnTo>
                  <a:lnTo>
                    <a:pt x="132969" y="12700"/>
                  </a:lnTo>
                  <a:cubicBezTo>
                    <a:pt x="66548" y="12700"/>
                    <a:pt x="12700" y="66421"/>
                    <a:pt x="12700" y="13271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491663" y="4222721"/>
            <a:ext cx="2819103" cy="36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GenAI Assistant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91663" y="4653133"/>
            <a:ext cx="7772103" cy="3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4" lvl="1" indent="-139502" algn="l">
              <a:lnSpc>
                <a:spcPts val="2973"/>
              </a:lnSpc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Automated intelligent summarisation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91663" y="5092771"/>
            <a:ext cx="7772103" cy="3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4" lvl="1" indent="-139502" algn="l">
              <a:lnSpc>
                <a:spcPts val="2973"/>
              </a:lnSpc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Multi-source data integration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91663" y="5532410"/>
            <a:ext cx="7772103" cy="3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4" lvl="1" indent="-139502" algn="l">
              <a:lnSpc>
                <a:spcPts val="2973"/>
              </a:lnSpc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Contextual risk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91663" y="5972048"/>
            <a:ext cx="7772103" cy="3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4" lvl="1" indent="-139502" algn="l">
              <a:lnSpc>
                <a:spcPts val="2973"/>
              </a:lnSpc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Actionable recommendations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89236" y="7744144"/>
            <a:ext cx="16709529" cy="1318766"/>
            <a:chOff x="0" y="0"/>
            <a:chExt cx="22279372" cy="175835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279482" cy="1758442"/>
            </a:xfrm>
            <a:custGeom>
              <a:avLst/>
              <a:gdLst/>
              <a:ahLst/>
              <a:cxnLst/>
              <a:rect l="l" t="t" r="r" b="b"/>
              <a:pathLst>
                <a:path w="22279482" h="1758442">
                  <a:moveTo>
                    <a:pt x="0" y="126365"/>
                  </a:moveTo>
                  <a:cubicBezTo>
                    <a:pt x="0" y="56515"/>
                    <a:pt x="56515" y="0"/>
                    <a:pt x="126365" y="0"/>
                  </a:cubicBezTo>
                  <a:lnTo>
                    <a:pt x="22153118" y="0"/>
                  </a:lnTo>
                  <a:cubicBezTo>
                    <a:pt x="22222840" y="0"/>
                    <a:pt x="22279482" y="56515"/>
                    <a:pt x="22279482" y="126365"/>
                  </a:cubicBezTo>
                  <a:lnTo>
                    <a:pt x="22279482" y="1632077"/>
                  </a:lnTo>
                  <a:cubicBezTo>
                    <a:pt x="22279482" y="1701800"/>
                    <a:pt x="22222968" y="1758442"/>
                    <a:pt x="22153118" y="1758442"/>
                  </a:cubicBezTo>
                  <a:lnTo>
                    <a:pt x="126365" y="1758442"/>
                  </a:lnTo>
                  <a:cubicBezTo>
                    <a:pt x="56515" y="1758315"/>
                    <a:pt x="0" y="1701800"/>
                    <a:pt x="0" y="1632077"/>
                  </a:cubicBezTo>
                  <a:close/>
                </a:path>
              </a:pathLst>
            </a:custGeom>
            <a:solidFill>
              <a:srgbClr val="C7C9EA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522066" y="7930625"/>
            <a:ext cx="15751225" cy="89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Research Gap:</a:t>
            </a:r>
            <a:r>
              <a:rPr lang="en-US" sz="224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GenAI-powered co-pilot that analyses, synthesises, and outputs actionable recommendations by processing diverse datasets in context.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607874" y="1949616"/>
            <a:ext cx="9293424" cy="19050"/>
            <a:chOff x="0" y="0"/>
            <a:chExt cx="12391232" cy="25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91263" cy="25400"/>
            </a:xfrm>
            <a:custGeom>
              <a:avLst/>
              <a:gdLst/>
              <a:ahLst/>
              <a:cxnLst/>
              <a:rect l="l" t="t" r="r" b="b"/>
              <a:pathLst>
                <a:path w="12391263" h="25400">
                  <a:moveTo>
                    <a:pt x="0" y="0"/>
                  </a:moveTo>
                  <a:lnTo>
                    <a:pt x="12391263" y="0"/>
                  </a:lnTo>
                  <a:lnTo>
                    <a:pt x="1239126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598498" y="2918263"/>
            <a:ext cx="9293424" cy="19050"/>
            <a:chOff x="0" y="0"/>
            <a:chExt cx="12391232" cy="25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91263" cy="25400"/>
            </a:xfrm>
            <a:custGeom>
              <a:avLst/>
              <a:gdLst/>
              <a:ahLst/>
              <a:cxnLst/>
              <a:rect l="l" t="t" r="r" b="b"/>
              <a:pathLst>
                <a:path w="12391263" h="25400">
                  <a:moveTo>
                    <a:pt x="0" y="0"/>
                  </a:moveTo>
                  <a:lnTo>
                    <a:pt x="12391263" y="0"/>
                  </a:lnTo>
                  <a:lnTo>
                    <a:pt x="1239126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598498" y="3920696"/>
            <a:ext cx="9293424" cy="19050"/>
            <a:chOff x="0" y="0"/>
            <a:chExt cx="12391232" cy="25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91263" cy="25400"/>
            </a:xfrm>
            <a:custGeom>
              <a:avLst/>
              <a:gdLst/>
              <a:ahLst/>
              <a:cxnLst/>
              <a:rect l="l" t="t" r="r" b="b"/>
              <a:pathLst>
                <a:path w="12391263" h="25400">
                  <a:moveTo>
                    <a:pt x="0" y="0"/>
                  </a:moveTo>
                  <a:lnTo>
                    <a:pt x="12391263" y="0"/>
                  </a:lnTo>
                  <a:lnTo>
                    <a:pt x="1239126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607874" y="5116678"/>
            <a:ext cx="9293424" cy="19050"/>
            <a:chOff x="0" y="0"/>
            <a:chExt cx="12391232" cy="25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91263" cy="25400"/>
            </a:xfrm>
            <a:custGeom>
              <a:avLst/>
              <a:gdLst/>
              <a:ahLst/>
              <a:cxnLst/>
              <a:rect l="l" t="t" r="r" b="b"/>
              <a:pathLst>
                <a:path w="12391263" h="25400">
                  <a:moveTo>
                    <a:pt x="0" y="0"/>
                  </a:moveTo>
                  <a:lnTo>
                    <a:pt x="12391263" y="0"/>
                  </a:lnTo>
                  <a:lnTo>
                    <a:pt x="1239126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598498" y="6043728"/>
            <a:ext cx="9293424" cy="19050"/>
            <a:chOff x="0" y="0"/>
            <a:chExt cx="12391232" cy="25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91263" cy="25400"/>
            </a:xfrm>
            <a:custGeom>
              <a:avLst/>
              <a:gdLst/>
              <a:ahLst/>
              <a:cxnLst/>
              <a:rect l="l" t="t" r="r" b="b"/>
              <a:pathLst>
                <a:path w="12391263" h="25400">
                  <a:moveTo>
                    <a:pt x="0" y="0"/>
                  </a:moveTo>
                  <a:lnTo>
                    <a:pt x="12391263" y="0"/>
                  </a:lnTo>
                  <a:lnTo>
                    <a:pt x="1239126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598498" y="7047053"/>
            <a:ext cx="9293424" cy="19050"/>
            <a:chOff x="0" y="0"/>
            <a:chExt cx="12391232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91263" cy="25400"/>
            </a:xfrm>
            <a:custGeom>
              <a:avLst/>
              <a:gdLst/>
              <a:ahLst/>
              <a:cxnLst/>
              <a:rect l="l" t="t" r="r" b="b"/>
              <a:pathLst>
                <a:path w="12391263" h="25400">
                  <a:moveTo>
                    <a:pt x="0" y="0"/>
                  </a:moveTo>
                  <a:lnTo>
                    <a:pt x="12391263" y="0"/>
                  </a:lnTo>
                  <a:lnTo>
                    <a:pt x="1239126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286562" y="1888371"/>
            <a:ext cx="8176252" cy="7158925"/>
          </a:xfrm>
          <a:custGeom>
            <a:avLst/>
            <a:gdLst/>
            <a:ahLst/>
            <a:cxnLst/>
            <a:rect l="l" t="t" r="r" b="b"/>
            <a:pathLst>
              <a:path w="8176252" h="7158925">
                <a:moveTo>
                  <a:pt x="0" y="0"/>
                </a:moveTo>
                <a:lnTo>
                  <a:pt x="8176252" y="0"/>
                </a:lnTo>
                <a:lnTo>
                  <a:pt x="8176252" y="7158925"/>
                </a:lnTo>
                <a:lnTo>
                  <a:pt x="0" y="715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688" r="-28688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41139" y="406004"/>
            <a:ext cx="10984743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Our Solution: Intelligent Risk Assessment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85139" y="8321495"/>
            <a:ext cx="7535019" cy="8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561" lvl="1" indent="-149781" algn="l">
              <a:lnSpc>
                <a:spcPts val="2263"/>
              </a:lnSpc>
              <a:buFont typeface="Arial"/>
              <a:buChar char="•"/>
            </a:pPr>
            <a:r>
              <a:rPr lang="en-US" sz="1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Underwriting Assistant leverages generative AI to summarise applicant data, analyse prior claims, and integrate external reports to generate comprehensive risk scores.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07874" y="1305594"/>
            <a:ext cx="3977523" cy="39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5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Risk Score Parameters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07874" y="2130591"/>
            <a:ext cx="4405176" cy="29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8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Applicant Demographics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07874" y="2487704"/>
            <a:ext cx="9293424" cy="289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Age, gender, occupation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07874" y="3117471"/>
            <a:ext cx="2616540" cy="29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8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Financial Stability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98498" y="3416168"/>
            <a:ext cx="9293424" cy="289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Income, credit score, existing loans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98498" y="4199599"/>
            <a:ext cx="3641340" cy="29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8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Health &amp; Medical History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07874" y="4555447"/>
            <a:ext cx="9293424" cy="289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Chronic conditions, prior medical claims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07874" y="5316703"/>
            <a:ext cx="3631964" cy="29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8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Prior Claim History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98498" y="5615401"/>
            <a:ext cx="9293424" cy="289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Frequency, severity, claim amounts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598498" y="6300903"/>
            <a:ext cx="2927384" cy="29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8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External Reports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598498" y="6599601"/>
            <a:ext cx="9293424" cy="289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Legal issues, fraud alerts, background checks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607874" y="7247078"/>
            <a:ext cx="4154519" cy="29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8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Policy-Specific Factors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598498" y="7545776"/>
            <a:ext cx="9293424" cy="289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Coverage type, insured amount, term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85139" y="9480822"/>
            <a:ext cx="17205722" cy="55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561" lvl="1" indent="-149781" algn="l">
              <a:lnSpc>
                <a:spcPts val="2263"/>
              </a:lnSpc>
              <a:buFont typeface="Arial"/>
              <a:buChar char="•"/>
            </a:pPr>
            <a:r>
              <a:rPr lang="en-US" sz="1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Each parameter receives a weighted score, contributing to an overall risk classification: </a:t>
            </a:r>
          </a:p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4950BC"/>
                </a:solidFill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lang="en-US" sz="1387" b="1">
                <a:solidFill>
                  <a:srgbClr val="4950BC"/>
                </a:solidFill>
                <a:latin typeface="Inter Bold"/>
                <a:ea typeface="Inter Bold"/>
                <a:cs typeface="Inter Bold"/>
                <a:sym typeface="Inter Bold"/>
              </a:rPr>
              <a:t>Low Risk</a:t>
            </a:r>
            <a:r>
              <a:rPr lang="en-US" sz="1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387" b="1">
                <a:solidFill>
                  <a:srgbClr val="4950BC"/>
                </a:solidFill>
                <a:latin typeface="Inter Bold"/>
                <a:ea typeface="Inter Bold"/>
                <a:cs typeface="Inter Bold"/>
                <a:sym typeface="Inter Bold"/>
              </a:rPr>
              <a:t>Medium Risk</a:t>
            </a:r>
            <a:r>
              <a:rPr lang="en-US" sz="1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or </a:t>
            </a:r>
            <a:r>
              <a:rPr lang="en-US" sz="1387" b="1">
                <a:solidFill>
                  <a:srgbClr val="4950BC"/>
                </a:solidFill>
                <a:latin typeface="Inter Bold"/>
                <a:ea typeface="Inter Bold"/>
                <a:cs typeface="Inter Bold"/>
                <a:sym typeface="Inter Bold"/>
              </a:rPr>
              <a:t>High Risk</a:t>
            </a:r>
            <a:r>
              <a:rPr lang="en-US" sz="1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93861" y="685354"/>
            <a:ext cx="1170872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47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Weighted Risk Scoring Framework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861" y="1936997"/>
            <a:ext cx="16500276" cy="89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scoring approach assigns specific weightages to each parameter based on actuarial significance and historical data analysis. This ensures consistent, objective risk evaluation across all applicants.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89099" y="3112740"/>
            <a:ext cx="16509801" cy="6474470"/>
            <a:chOff x="0" y="0"/>
            <a:chExt cx="22013068" cy="86326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013038" cy="8632571"/>
            </a:xfrm>
            <a:custGeom>
              <a:avLst/>
              <a:gdLst/>
              <a:ahLst/>
              <a:cxnLst/>
              <a:rect l="l" t="t" r="r" b="b"/>
              <a:pathLst>
                <a:path w="22013038" h="8632571">
                  <a:moveTo>
                    <a:pt x="0" y="149352"/>
                  </a:moveTo>
                  <a:cubicBezTo>
                    <a:pt x="0" y="66802"/>
                    <a:pt x="66929" y="0"/>
                    <a:pt x="149479" y="0"/>
                  </a:cubicBezTo>
                  <a:lnTo>
                    <a:pt x="21863558" y="0"/>
                  </a:lnTo>
                  <a:lnTo>
                    <a:pt x="21863558" y="6350"/>
                  </a:lnTo>
                  <a:lnTo>
                    <a:pt x="21863558" y="0"/>
                  </a:lnTo>
                  <a:cubicBezTo>
                    <a:pt x="21946108" y="0"/>
                    <a:pt x="22013038" y="66802"/>
                    <a:pt x="22013038" y="149352"/>
                  </a:cubicBezTo>
                  <a:lnTo>
                    <a:pt x="22006688" y="149352"/>
                  </a:lnTo>
                  <a:lnTo>
                    <a:pt x="22013038" y="149352"/>
                  </a:lnTo>
                  <a:lnTo>
                    <a:pt x="22013038" y="8483219"/>
                  </a:lnTo>
                  <a:lnTo>
                    <a:pt x="22006688" y="8483219"/>
                  </a:lnTo>
                  <a:lnTo>
                    <a:pt x="22013038" y="8483219"/>
                  </a:lnTo>
                  <a:cubicBezTo>
                    <a:pt x="22013038" y="8565769"/>
                    <a:pt x="21946108" y="8632571"/>
                    <a:pt x="21863558" y="8632571"/>
                  </a:cubicBezTo>
                  <a:lnTo>
                    <a:pt x="21863558" y="8626221"/>
                  </a:lnTo>
                  <a:lnTo>
                    <a:pt x="21863558" y="8632571"/>
                  </a:lnTo>
                  <a:lnTo>
                    <a:pt x="149479" y="8632571"/>
                  </a:lnTo>
                  <a:lnTo>
                    <a:pt x="149479" y="8626221"/>
                  </a:lnTo>
                  <a:lnTo>
                    <a:pt x="149479" y="8632571"/>
                  </a:lnTo>
                  <a:cubicBezTo>
                    <a:pt x="66929" y="8632571"/>
                    <a:pt x="0" y="8565769"/>
                    <a:pt x="0" y="8483219"/>
                  </a:cubicBezTo>
                  <a:lnTo>
                    <a:pt x="0" y="149352"/>
                  </a:lnTo>
                  <a:lnTo>
                    <a:pt x="6350" y="149352"/>
                  </a:lnTo>
                  <a:lnTo>
                    <a:pt x="0" y="149352"/>
                  </a:lnTo>
                  <a:moveTo>
                    <a:pt x="12700" y="149352"/>
                  </a:moveTo>
                  <a:lnTo>
                    <a:pt x="12700" y="8483219"/>
                  </a:lnTo>
                  <a:lnTo>
                    <a:pt x="6350" y="8483219"/>
                  </a:lnTo>
                  <a:lnTo>
                    <a:pt x="12700" y="8483219"/>
                  </a:lnTo>
                  <a:cubicBezTo>
                    <a:pt x="12700" y="8558657"/>
                    <a:pt x="73914" y="8619871"/>
                    <a:pt x="149479" y="8619871"/>
                  </a:cubicBezTo>
                  <a:lnTo>
                    <a:pt x="21863558" y="8619871"/>
                  </a:lnTo>
                  <a:cubicBezTo>
                    <a:pt x="21939123" y="8619871"/>
                    <a:pt x="22000338" y="8558657"/>
                    <a:pt x="22000338" y="8483219"/>
                  </a:cubicBezTo>
                  <a:lnTo>
                    <a:pt x="22000338" y="149352"/>
                  </a:lnTo>
                  <a:cubicBezTo>
                    <a:pt x="22000338" y="73914"/>
                    <a:pt x="21939123" y="12700"/>
                    <a:pt x="21863558" y="12700"/>
                  </a:cubicBezTo>
                  <a:lnTo>
                    <a:pt x="149479" y="12700"/>
                  </a:lnTo>
                  <a:lnTo>
                    <a:pt x="149479" y="6350"/>
                  </a:lnTo>
                  <a:lnTo>
                    <a:pt x="149479" y="12700"/>
                  </a:lnTo>
                  <a:cubicBezTo>
                    <a:pt x="73914" y="12700"/>
                    <a:pt x="12700" y="73914"/>
                    <a:pt x="12700" y="149352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03386" y="3127027"/>
            <a:ext cx="16481226" cy="733871"/>
            <a:chOff x="0" y="0"/>
            <a:chExt cx="21974968" cy="9784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974938" cy="978535"/>
            </a:xfrm>
            <a:custGeom>
              <a:avLst/>
              <a:gdLst/>
              <a:ahLst/>
              <a:cxnLst/>
              <a:rect l="l" t="t" r="r" b="b"/>
              <a:pathLst>
                <a:path w="21974938" h="978535">
                  <a:moveTo>
                    <a:pt x="0" y="0"/>
                  </a:moveTo>
                  <a:lnTo>
                    <a:pt x="21974938" y="0"/>
                  </a:lnTo>
                  <a:lnTo>
                    <a:pt x="21974938" y="978535"/>
                  </a:lnTo>
                  <a:lnTo>
                    <a:pt x="0" y="97853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58776" y="3213498"/>
            <a:ext cx="4428828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Parameter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07906" y="3213498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Weightage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80090" y="3213498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Sample Score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2274" y="3213498"/>
            <a:ext cx="6076950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Impact Notes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03386" y="3860899"/>
            <a:ext cx="16481226" cy="1142405"/>
            <a:chOff x="0" y="0"/>
            <a:chExt cx="21974968" cy="15232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974938" cy="1523238"/>
            </a:xfrm>
            <a:custGeom>
              <a:avLst/>
              <a:gdLst/>
              <a:ahLst/>
              <a:cxnLst/>
              <a:rect l="l" t="t" r="r" b="b"/>
              <a:pathLst>
                <a:path w="21974938" h="1523238">
                  <a:moveTo>
                    <a:pt x="0" y="0"/>
                  </a:moveTo>
                  <a:lnTo>
                    <a:pt x="21974938" y="0"/>
                  </a:lnTo>
                  <a:lnTo>
                    <a:pt x="21974938" y="1523238"/>
                  </a:lnTo>
                  <a:lnTo>
                    <a:pt x="0" y="1523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158776" y="3947369"/>
            <a:ext cx="4428828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Age &amp; Demographics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07906" y="3947369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80090" y="3947369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7/10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52274" y="3947369"/>
            <a:ext cx="6076950" cy="89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Younger applicants typically present lower risk profiles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03386" y="5003304"/>
            <a:ext cx="16481226" cy="1142405"/>
            <a:chOff x="0" y="0"/>
            <a:chExt cx="21974968" cy="152320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974938" cy="1523238"/>
            </a:xfrm>
            <a:custGeom>
              <a:avLst/>
              <a:gdLst/>
              <a:ahLst/>
              <a:cxnLst/>
              <a:rect l="l" t="t" r="r" b="b"/>
              <a:pathLst>
                <a:path w="21974938" h="1523238">
                  <a:moveTo>
                    <a:pt x="0" y="0"/>
                  </a:moveTo>
                  <a:lnTo>
                    <a:pt x="21974938" y="0"/>
                  </a:lnTo>
                  <a:lnTo>
                    <a:pt x="21974938" y="1523238"/>
                  </a:lnTo>
                  <a:lnTo>
                    <a:pt x="0" y="152323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158776" y="5089772"/>
            <a:ext cx="4428828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Credit Score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107906" y="5089772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80090" y="5089772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8/10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52274" y="5089772"/>
            <a:ext cx="6076950" cy="89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Higher credit scores correlate with lower risk behaviour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03386" y="6145709"/>
            <a:ext cx="16481226" cy="1142405"/>
            <a:chOff x="0" y="0"/>
            <a:chExt cx="21974968" cy="152320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974938" cy="1523238"/>
            </a:xfrm>
            <a:custGeom>
              <a:avLst/>
              <a:gdLst/>
              <a:ahLst/>
              <a:cxnLst/>
              <a:rect l="l" t="t" r="r" b="b"/>
              <a:pathLst>
                <a:path w="21974938" h="1523238">
                  <a:moveTo>
                    <a:pt x="0" y="0"/>
                  </a:moveTo>
                  <a:lnTo>
                    <a:pt x="21974938" y="0"/>
                  </a:lnTo>
                  <a:lnTo>
                    <a:pt x="21974938" y="1523238"/>
                  </a:lnTo>
                  <a:lnTo>
                    <a:pt x="0" y="1523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158776" y="6232177"/>
            <a:ext cx="4428828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Prior Claims History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107906" y="6232177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30%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580090" y="6232177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6/10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52274" y="6232177"/>
            <a:ext cx="6076950" cy="89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Frequent or high-value claims significantly increase risk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03386" y="7288114"/>
            <a:ext cx="16481226" cy="1142405"/>
            <a:chOff x="0" y="0"/>
            <a:chExt cx="21974968" cy="152320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974938" cy="1523238"/>
            </a:xfrm>
            <a:custGeom>
              <a:avLst/>
              <a:gdLst/>
              <a:ahLst/>
              <a:cxnLst/>
              <a:rect l="l" t="t" r="r" b="b"/>
              <a:pathLst>
                <a:path w="21974938" h="1523238">
                  <a:moveTo>
                    <a:pt x="0" y="0"/>
                  </a:moveTo>
                  <a:lnTo>
                    <a:pt x="21974938" y="0"/>
                  </a:lnTo>
                  <a:lnTo>
                    <a:pt x="21974938" y="1523238"/>
                  </a:lnTo>
                  <a:lnTo>
                    <a:pt x="0" y="152323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158776" y="7374582"/>
            <a:ext cx="4428828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Health History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107906" y="7374582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580090" y="7374582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5/10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052274" y="7374582"/>
            <a:ext cx="6076950" cy="89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Chronic illnesses and pre-existing conditions elevate risk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03386" y="8430517"/>
            <a:ext cx="16481226" cy="1142405"/>
            <a:chOff x="0" y="0"/>
            <a:chExt cx="21974968" cy="152320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974938" cy="1523238"/>
            </a:xfrm>
            <a:custGeom>
              <a:avLst/>
              <a:gdLst/>
              <a:ahLst/>
              <a:cxnLst/>
              <a:rect l="l" t="t" r="r" b="b"/>
              <a:pathLst>
                <a:path w="21974938" h="1523238">
                  <a:moveTo>
                    <a:pt x="0" y="0"/>
                  </a:moveTo>
                  <a:lnTo>
                    <a:pt x="21974938" y="0"/>
                  </a:lnTo>
                  <a:lnTo>
                    <a:pt x="21974938" y="1523238"/>
                  </a:lnTo>
                  <a:lnTo>
                    <a:pt x="0" y="1523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158776" y="8516988"/>
            <a:ext cx="4428828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External Reports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107906" y="8516988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580090" y="8516988"/>
            <a:ext cx="1951881" cy="48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9/10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052274" y="8516988"/>
            <a:ext cx="6076950" cy="89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Legal issues, fraud alerts, or adverse reports increase risk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00992" y="2791866"/>
            <a:ext cx="1144191" cy="1373089"/>
            <a:chOff x="0" y="0"/>
            <a:chExt cx="1525588" cy="1830785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525651" cy="1830832"/>
            </a:xfrm>
            <a:custGeom>
              <a:avLst/>
              <a:gdLst/>
              <a:ahLst/>
              <a:cxnLst/>
              <a:rect l="l" t="t" r="r" b="b"/>
              <a:pathLst>
                <a:path w="1525651" h="1830832">
                  <a:moveTo>
                    <a:pt x="0" y="0"/>
                  </a:moveTo>
                  <a:lnTo>
                    <a:pt x="1525651" y="0"/>
                  </a:lnTo>
                  <a:lnTo>
                    <a:pt x="1525651" y="1830832"/>
                  </a:lnTo>
                  <a:lnTo>
                    <a:pt x="0" y="1830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r="1" b="2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00992" y="4164955"/>
            <a:ext cx="1144191" cy="1373089"/>
            <a:chOff x="0" y="0"/>
            <a:chExt cx="1525588" cy="183078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525651" cy="1830832"/>
            </a:xfrm>
            <a:custGeom>
              <a:avLst/>
              <a:gdLst/>
              <a:ahLst/>
              <a:cxnLst/>
              <a:rect l="l" t="t" r="r" b="b"/>
              <a:pathLst>
                <a:path w="1525651" h="1830832">
                  <a:moveTo>
                    <a:pt x="0" y="0"/>
                  </a:moveTo>
                  <a:lnTo>
                    <a:pt x="1525651" y="0"/>
                  </a:lnTo>
                  <a:lnTo>
                    <a:pt x="1525651" y="1830832"/>
                  </a:lnTo>
                  <a:lnTo>
                    <a:pt x="0" y="1830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r="1" b="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00992" y="5538044"/>
            <a:ext cx="1144191" cy="1373089"/>
            <a:chOff x="0" y="0"/>
            <a:chExt cx="1525588" cy="183078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525651" cy="1830832"/>
            </a:xfrm>
            <a:custGeom>
              <a:avLst/>
              <a:gdLst/>
              <a:ahLst/>
              <a:cxnLst/>
              <a:rect l="l" t="t" r="r" b="b"/>
              <a:pathLst>
                <a:path w="1525651" h="1830832">
                  <a:moveTo>
                    <a:pt x="0" y="0"/>
                  </a:moveTo>
                  <a:lnTo>
                    <a:pt x="1525651" y="0"/>
                  </a:lnTo>
                  <a:lnTo>
                    <a:pt x="1525651" y="1830832"/>
                  </a:lnTo>
                  <a:lnTo>
                    <a:pt x="0" y="1830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r="1" b="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00992" y="6911131"/>
            <a:ext cx="1144191" cy="1373089"/>
            <a:chOff x="0" y="0"/>
            <a:chExt cx="1525588" cy="1830785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525651" cy="1830832"/>
            </a:xfrm>
            <a:custGeom>
              <a:avLst/>
              <a:gdLst/>
              <a:ahLst/>
              <a:cxnLst/>
              <a:rect l="l" t="t" r="r" b="b"/>
              <a:pathLst>
                <a:path w="1525651" h="1830832">
                  <a:moveTo>
                    <a:pt x="0" y="0"/>
                  </a:moveTo>
                  <a:lnTo>
                    <a:pt x="1525651" y="0"/>
                  </a:lnTo>
                  <a:lnTo>
                    <a:pt x="1525651" y="1830832"/>
                  </a:lnTo>
                  <a:lnTo>
                    <a:pt x="0" y="1830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1" b="2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00992" y="8284220"/>
            <a:ext cx="1144191" cy="1373089"/>
            <a:chOff x="0" y="0"/>
            <a:chExt cx="1525588" cy="1830785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525651" cy="1830832"/>
            </a:xfrm>
            <a:custGeom>
              <a:avLst/>
              <a:gdLst/>
              <a:ahLst/>
              <a:cxnLst/>
              <a:rect l="l" t="t" r="r" b="b"/>
              <a:pathLst>
                <a:path w="1525651" h="1830832">
                  <a:moveTo>
                    <a:pt x="0" y="0"/>
                  </a:moveTo>
                  <a:lnTo>
                    <a:pt x="1525651" y="0"/>
                  </a:lnTo>
                  <a:lnTo>
                    <a:pt x="1525651" y="1830832"/>
                  </a:lnTo>
                  <a:lnTo>
                    <a:pt x="0" y="1830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" r="1" b="2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6167862" y="2347072"/>
            <a:ext cx="13578320" cy="7554412"/>
          </a:xfrm>
          <a:custGeom>
            <a:avLst/>
            <a:gdLst/>
            <a:ahLst/>
            <a:cxnLst/>
            <a:rect l="l" t="t" r="r" b="b"/>
            <a:pathLst>
              <a:path w="13578320" h="7554412">
                <a:moveTo>
                  <a:pt x="0" y="0"/>
                </a:moveTo>
                <a:lnTo>
                  <a:pt x="13578320" y="0"/>
                </a:lnTo>
                <a:lnTo>
                  <a:pt x="13578320" y="7554411"/>
                </a:lnTo>
                <a:lnTo>
                  <a:pt x="0" y="75544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00992" y="600967"/>
            <a:ext cx="710349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Solution Architecture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0992" y="1726109"/>
            <a:ext cx="16686014" cy="80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Underwriting Assistant employs a sophisticated multi-stage processing pipeline that integrates data ingestion, AI-powered analysis, and intelligent visualisation.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73932" y="3001566"/>
            <a:ext cx="2860774" cy="37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Sources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73932" y="3439120"/>
            <a:ext cx="15313075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Applicant information, prior claims, external reports, credit 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73932" y="4374654"/>
            <a:ext cx="2860774" cy="37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Preprocessing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73932" y="4812209"/>
            <a:ext cx="15313075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 cleaning, normalisation, feature extraction, validation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73932" y="5747742"/>
            <a:ext cx="2860774" cy="37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LLM Engine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73932" y="6185298"/>
            <a:ext cx="15313075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Prompt chaining, summarisation, contextual reasoning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73932" y="7120830"/>
            <a:ext cx="2860774" cy="37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Risk Scoring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73932" y="7558385"/>
            <a:ext cx="15313075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Weighted parameter scoring and classification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73932" y="8493919"/>
            <a:ext cx="2860774" cy="37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Output Dashboard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73932" y="8931474"/>
            <a:ext cx="15313075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Visualisations, summaries, recommendations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94606" y="1110022"/>
            <a:ext cx="11646584" cy="85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Technical Implementation Stack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894606" y="3361732"/>
            <a:ext cx="766762" cy="766762"/>
          </a:xfrm>
          <a:custGeom>
            <a:avLst/>
            <a:gdLst/>
            <a:ahLst/>
            <a:cxnLst/>
            <a:rect l="l" t="t" r="r" b="b"/>
            <a:pathLst>
              <a:path w="766762" h="766762">
                <a:moveTo>
                  <a:pt x="0" y="0"/>
                </a:moveTo>
                <a:lnTo>
                  <a:pt x="766763" y="0"/>
                </a:lnTo>
                <a:lnTo>
                  <a:pt x="766763" y="766762"/>
                </a:lnTo>
                <a:lnTo>
                  <a:pt x="0" y="7667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6790" b="-679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80754" y="3548809"/>
            <a:ext cx="3195042" cy="46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8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0754" y="4034733"/>
            <a:ext cx="7003554" cy="18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3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Python with Pandas and NumPy for efficient data manipulation, SQL for database queries and structured data retrieval across multiple sources.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303692" y="3361732"/>
            <a:ext cx="766762" cy="766762"/>
          </a:xfrm>
          <a:custGeom>
            <a:avLst/>
            <a:gdLst/>
            <a:ahLst/>
            <a:cxnLst/>
            <a:rect l="l" t="t" r="r" b="b"/>
            <a:pathLst>
              <a:path w="766762" h="766762">
                <a:moveTo>
                  <a:pt x="0" y="0"/>
                </a:moveTo>
                <a:lnTo>
                  <a:pt x="766763" y="0"/>
                </a:lnTo>
                <a:lnTo>
                  <a:pt x="766763" y="766762"/>
                </a:lnTo>
                <a:lnTo>
                  <a:pt x="0" y="766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3086" b="-308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89840" y="3548809"/>
            <a:ext cx="4528995" cy="46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8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Machine Learning &amp; AI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9840" y="4034733"/>
            <a:ext cx="7003554" cy="18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3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Scikit-learn for predictive modelling, advanced LLM prompt chaining for intelligent summarisation and contextual analysis of complex datasets.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894606" y="6551408"/>
            <a:ext cx="766762" cy="766762"/>
          </a:xfrm>
          <a:custGeom>
            <a:avLst/>
            <a:gdLst/>
            <a:ahLst/>
            <a:cxnLst/>
            <a:rect l="l" t="t" r="r" b="b"/>
            <a:pathLst>
              <a:path w="766762" h="766762">
                <a:moveTo>
                  <a:pt x="0" y="0"/>
                </a:moveTo>
                <a:lnTo>
                  <a:pt x="766763" y="0"/>
                </a:lnTo>
                <a:lnTo>
                  <a:pt x="766763" y="766762"/>
                </a:lnTo>
                <a:lnTo>
                  <a:pt x="0" y="766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80754" y="6738485"/>
            <a:ext cx="4731602" cy="46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8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Visualisation &amp; Reporting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80754" y="7224409"/>
            <a:ext cx="7003554" cy="140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3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Matplotlib and Seaborn for statistical visualisations, Power BI or Dash for interactive dashboards providing real-time insights.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9303692" y="6551408"/>
            <a:ext cx="766762" cy="766762"/>
          </a:xfrm>
          <a:custGeom>
            <a:avLst/>
            <a:gdLst/>
            <a:ahLst/>
            <a:cxnLst/>
            <a:rect l="l" t="t" r="r" b="b"/>
            <a:pathLst>
              <a:path w="766762" h="766762">
                <a:moveTo>
                  <a:pt x="0" y="0"/>
                </a:moveTo>
                <a:lnTo>
                  <a:pt x="766763" y="0"/>
                </a:lnTo>
                <a:lnTo>
                  <a:pt x="766763" y="766762"/>
                </a:lnTo>
                <a:lnTo>
                  <a:pt x="0" y="766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l="-16049" r="-1604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389840" y="6738485"/>
            <a:ext cx="4023960" cy="46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8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Cloud Infrastructure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89840" y="7224409"/>
            <a:ext cx="7003554" cy="140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3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AWS or Azure platforms for scalable processing, secure data storage, and enterprise-grade deployment with high availability.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697838" y="2867174"/>
            <a:ext cx="4798665" cy="2804369"/>
            <a:chOff x="0" y="0"/>
            <a:chExt cx="6398220" cy="3739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98260" cy="3739134"/>
            </a:xfrm>
            <a:custGeom>
              <a:avLst/>
              <a:gdLst/>
              <a:ahLst/>
              <a:cxnLst/>
              <a:rect l="l" t="t" r="r" b="b"/>
              <a:pathLst>
                <a:path w="6398260" h="373913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215380" y="0"/>
                  </a:lnTo>
                  <a:cubicBezTo>
                    <a:pt x="6316345" y="0"/>
                    <a:pt x="6398260" y="81915"/>
                    <a:pt x="6398260" y="182880"/>
                  </a:cubicBezTo>
                  <a:lnTo>
                    <a:pt x="6398260" y="3556254"/>
                  </a:lnTo>
                  <a:cubicBezTo>
                    <a:pt x="6398260" y="3657219"/>
                    <a:pt x="6316345" y="3739134"/>
                    <a:pt x="6215380" y="3739134"/>
                  </a:cubicBezTo>
                  <a:lnTo>
                    <a:pt x="182880" y="3739134"/>
                  </a:lnTo>
                  <a:cubicBezTo>
                    <a:pt x="81915" y="3739134"/>
                    <a:pt x="0" y="3657219"/>
                    <a:pt x="0" y="35562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697838" y="2838599"/>
            <a:ext cx="4798665" cy="114300"/>
            <a:chOff x="0" y="0"/>
            <a:chExt cx="6398220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98260" cy="152400"/>
            </a:xfrm>
            <a:custGeom>
              <a:avLst/>
              <a:gdLst/>
              <a:ahLst/>
              <a:cxnLst/>
              <a:rect l="l" t="t" r="r" b="b"/>
              <a:pathLst>
                <a:path w="6398260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322060" y="0"/>
                  </a:lnTo>
                  <a:cubicBezTo>
                    <a:pt x="6364097" y="0"/>
                    <a:pt x="6398260" y="34163"/>
                    <a:pt x="6398260" y="76200"/>
                  </a:cubicBezTo>
                  <a:cubicBezTo>
                    <a:pt x="6398260" y="118237"/>
                    <a:pt x="6364097" y="152400"/>
                    <a:pt x="6322060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763050" y="2533204"/>
            <a:ext cx="668090" cy="668090"/>
            <a:chOff x="0" y="0"/>
            <a:chExt cx="890787" cy="8907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0778" cy="890778"/>
            </a:xfrm>
            <a:custGeom>
              <a:avLst/>
              <a:gdLst/>
              <a:ahLst/>
              <a:cxnLst/>
              <a:rect l="l" t="t" r="r" b="b"/>
              <a:pathLst>
                <a:path w="890778" h="890778">
                  <a:moveTo>
                    <a:pt x="0" y="445389"/>
                  </a:moveTo>
                  <a:cubicBezTo>
                    <a:pt x="0" y="199390"/>
                    <a:pt x="199390" y="0"/>
                    <a:pt x="445389" y="0"/>
                  </a:cubicBezTo>
                  <a:cubicBezTo>
                    <a:pt x="691388" y="0"/>
                    <a:pt x="890778" y="199390"/>
                    <a:pt x="890778" y="445389"/>
                  </a:cubicBezTo>
                  <a:cubicBezTo>
                    <a:pt x="890778" y="691388"/>
                    <a:pt x="691388" y="890778"/>
                    <a:pt x="445389" y="890778"/>
                  </a:cubicBezTo>
                  <a:cubicBezTo>
                    <a:pt x="199390" y="890778"/>
                    <a:pt x="0" y="691388"/>
                    <a:pt x="0" y="445389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719149" y="2867174"/>
            <a:ext cx="4798665" cy="2804369"/>
            <a:chOff x="0" y="0"/>
            <a:chExt cx="6398220" cy="37391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98260" cy="3739134"/>
            </a:xfrm>
            <a:custGeom>
              <a:avLst/>
              <a:gdLst/>
              <a:ahLst/>
              <a:cxnLst/>
              <a:rect l="l" t="t" r="r" b="b"/>
              <a:pathLst>
                <a:path w="6398260" h="373913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215380" y="0"/>
                  </a:lnTo>
                  <a:cubicBezTo>
                    <a:pt x="6316345" y="0"/>
                    <a:pt x="6398260" y="81915"/>
                    <a:pt x="6398260" y="182880"/>
                  </a:cubicBezTo>
                  <a:lnTo>
                    <a:pt x="6398260" y="3556254"/>
                  </a:lnTo>
                  <a:cubicBezTo>
                    <a:pt x="6398260" y="3657219"/>
                    <a:pt x="6316345" y="3739134"/>
                    <a:pt x="6215380" y="3739134"/>
                  </a:cubicBezTo>
                  <a:lnTo>
                    <a:pt x="182880" y="3739134"/>
                  </a:lnTo>
                  <a:cubicBezTo>
                    <a:pt x="81915" y="3739134"/>
                    <a:pt x="0" y="3657219"/>
                    <a:pt x="0" y="35562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719149" y="2838599"/>
            <a:ext cx="4798665" cy="114300"/>
            <a:chOff x="0" y="0"/>
            <a:chExt cx="6398220" cy="15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98260" cy="152400"/>
            </a:xfrm>
            <a:custGeom>
              <a:avLst/>
              <a:gdLst/>
              <a:ahLst/>
              <a:cxnLst/>
              <a:rect l="l" t="t" r="r" b="b"/>
              <a:pathLst>
                <a:path w="6398260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322060" y="0"/>
                  </a:lnTo>
                  <a:cubicBezTo>
                    <a:pt x="6364097" y="0"/>
                    <a:pt x="6398260" y="34163"/>
                    <a:pt x="6398260" y="76200"/>
                  </a:cubicBezTo>
                  <a:cubicBezTo>
                    <a:pt x="6398260" y="118237"/>
                    <a:pt x="6364097" y="152400"/>
                    <a:pt x="6322060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4784362" y="2533204"/>
            <a:ext cx="668090" cy="668090"/>
            <a:chOff x="0" y="0"/>
            <a:chExt cx="890787" cy="8907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0778" cy="890778"/>
            </a:xfrm>
            <a:custGeom>
              <a:avLst/>
              <a:gdLst/>
              <a:ahLst/>
              <a:cxnLst/>
              <a:rect l="l" t="t" r="r" b="b"/>
              <a:pathLst>
                <a:path w="890778" h="890778">
                  <a:moveTo>
                    <a:pt x="0" y="445389"/>
                  </a:moveTo>
                  <a:cubicBezTo>
                    <a:pt x="0" y="199390"/>
                    <a:pt x="199390" y="0"/>
                    <a:pt x="445389" y="0"/>
                  </a:cubicBezTo>
                  <a:cubicBezTo>
                    <a:pt x="691388" y="0"/>
                    <a:pt x="890778" y="199390"/>
                    <a:pt x="890778" y="445389"/>
                  </a:cubicBezTo>
                  <a:cubicBezTo>
                    <a:pt x="890778" y="691388"/>
                    <a:pt x="691388" y="890778"/>
                    <a:pt x="445389" y="890778"/>
                  </a:cubicBezTo>
                  <a:cubicBezTo>
                    <a:pt x="199390" y="890778"/>
                    <a:pt x="0" y="691388"/>
                    <a:pt x="0" y="445389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697838" y="6228160"/>
            <a:ext cx="9819978" cy="2091481"/>
            <a:chOff x="0" y="0"/>
            <a:chExt cx="13093303" cy="27886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093319" cy="2788666"/>
            </a:xfrm>
            <a:custGeom>
              <a:avLst/>
              <a:gdLst/>
              <a:ahLst/>
              <a:cxnLst/>
              <a:rect l="l" t="t" r="r" b="b"/>
              <a:pathLst>
                <a:path w="13093319" h="278866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2910439" y="0"/>
                  </a:lnTo>
                  <a:cubicBezTo>
                    <a:pt x="13011404" y="0"/>
                    <a:pt x="13093319" y="81915"/>
                    <a:pt x="13093319" y="182880"/>
                  </a:cubicBezTo>
                  <a:lnTo>
                    <a:pt x="13093319" y="2605786"/>
                  </a:lnTo>
                  <a:cubicBezTo>
                    <a:pt x="13093319" y="2706751"/>
                    <a:pt x="13011404" y="2788666"/>
                    <a:pt x="12910439" y="2788666"/>
                  </a:cubicBezTo>
                  <a:lnTo>
                    <a:pt x="182880" y="2788666"/>
                  </a:lnTo>
                  <a:cubicBezTo>
                    <a:pt x="81915" y="2788666"/>
                    <a:pt x="0" y="2706751"/>
                    <a:pt x="0" y="26057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697838" y="6199585"/>
            <a:ext cx="9819978" cy="114300"/>
            <a:chOff x="0" y="0"/>
            <a:chExt cx="13093303" cy="152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093319" cy="152400"/>
            </a:xfrm>
            <a:custGeom>
              <a:avLst/>
              <a:gdLst/>
              <a:ahLst/>
              <a:cxnLst/>
              <a:rect l="l" t="t" r="r" b="b"/>
              <a:pathLst>
                <a:path w="1309331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017119" y="0"/>
                  </a:lnTo>
                  <a:cubicBezTo>
                    <a:pt x="13059156" y="0"/>
                    <a:pt x="13093319" y="34163"/>
                    <a:pt x="13093319" y="76200"/>
                  </a:cubicBezTo>
                  <a:cubicBezTo>
                    <a:pt x="13093319" y="118237"/>
                    <a:pt x="13059156" y="152400"/>
                    <a:pt x="1301711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273781" y="5894189"/>
            <a:ext cx="668090" cy="668090"/>
            <a:chOff x="0" y="0"/>
            <a:chExt cx="890787" cy="8907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90778" cy="890778"/>
            </a:xfrm>
            <a:custGeom>
              <a:avLst/>
              <a:gdLst/>
              <a:ahLst/>
              <a:cxnLst/>
              <a:rect l="l" t="t" r="r" b="b"/>
              <a:pathLst>
                <a:path w="890778" h="890778">
                  <a:moveTo>
                    <a:pt x="0" y="445389"/>
                  </a:moveTo>
                  <a:cubicBezTo>
                    <a:pt x="0" y="199390"/>
                    <a:pt x="199390" y="0"/>
                    <a:pt x="445389" y="0"/>
                  </a:cubicBezTo>
                  <a:cubicBezTo>
                    <a:pt x="691388" y="0"/>
                    <a:pt x="890778" y="199390"/>
                    <a:pt x="890778" y="445389"/>
                  </a:cubicBezTo>
                  <a:cubicBezTo>
                    <a:pt x="890778" y="691388"/>
                    <a:pt x="691388" y="890778"/>
                    <a:pt x="445389" y="890778"/>
                  </a:cubicBezTo>
                  <a:cubicBezTo>
                    <a:pt x="199390" y="890778"/>
                    <a:pt x="0" y="691388"/>
                    <a:pt x="0" y="445389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441003" y="3574702"/>
            <a:ext cx="4533365" cy="6504394"/>
          </a:xfrm>
          <a:custGeom>
            <a:avLst/>
            <a:gdLst/>
            <a:ahLst/>
            <a:cxnLst/>
            <a:rect l="l" t="t" r="r" b="b"/>
            <a:pathLst>
              <a:path w="4533365" h="6504394">
                <a:moveTo>
                  <a:pt x="0" y="0"/>
                </a:moveTo>
                <a:lnTo>
                  <a:pt x="4533366" y="0"/>
                </a:lnTo>
                <a:lnTo>
                  <a:pt x="4533366" y="6504394"/>
                </a:lnTo>
                <a:lnTo>
                  <a:pt x="0" y="6504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79561" y="583853"/>
            <a:ext cx="10389615" cy="75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7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Solution in Action: Demo Scenario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9561" y="1855589"/>
            <a:ext cx="3341042" cy="42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Sample Case Study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9561" y="2438697"/>
            <a:ext cx="6365527" cy="113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 applicant submits comprehensive information including personal details, employment history, prior insurance claims, and credit reports.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97838" y="1846064"/>
            <a:ext cx="4776415" cy="50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32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 Assistant Output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63522" y="2604939"/>
            <a:ext cx="267146" cy="42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49059" y="3404890"/>
            <a:ext cx="3782169" cy="77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6"/>
              </a:lnSpc>
            </a:pPr>
            <a:r>
              <a:rPr lang="en-US" sz="24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Natural Language Summary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49059" y="4319789"/>
            <a:ext cx="4296221" cy="15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4"/>
              </a:lnSpc>
            </a:pPr>
            <a:r>
              <a:rPr lang="en-US" sz="19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"Applicant presents moderate risk profile with stable employment but elevated prior claims history requiring review."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984834" y="2604939"/>
            <a:ext cx="267146" cy="42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70371" y="3404890"/>
            <a:ext cx="3364260" cy="77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6"/>
              </a:lnSpc>
            </a:pPr>
            <a:r>
              <a:rPr lang="en-US" sz="24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Risk Score Classification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941871" y="4274791"/>
            <a:ext cx="4296221" cy="112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4"/>
              </a:lnSpc>
            </a:pPr>
            <a:r>
              <a:rPr lang="en-US" sz="1950" b="1">
                <a:solidFill>
                  <a:srgbClr val="4950BC"/>
                </a:solidFill>
                <a:latin typeface="Inter Bold"/>
                <a:ea typeface="Inter Bold"/>
                <a:cs typeface="Inter Bold"/>
                <a:sym typeface="Inter Bold"/>
              </a:rPr>
              <a:t>Medium Risk (68/100)</a:t>
            </a:r>
            <a:r>
              <a:rPr lang="en-US" sz="19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with detailed parameter breakdown and contributing factors.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74252" y="5965924"/>
            <a:ext cx="267146" cy="42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949059" y="6775400"/>
            <a:ext cx="2995761" cy="80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8"/>
              </a:lnSpc>
            </a:pPr>
            <a:r>
              <a:rPr lang="en-US" sz="25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Recommended Action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949059" y="7685335"/>
            <a:ext cx="9317534" cy="78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1"/>
              </a:lnSpc>
            </a:pPr>
            <a:r>
              <a:rPr lang="en-US" sz="20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Manual review recommended with suggested premium adjustment of 15-20% above standard rates.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1478</Words>
  <Application>Microsoft Office PowerPoint</Application>
  <PresentationFormat>Custom</PresentationFormat>
  <Paragraphs>231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Inter Bold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Underwriting-Assistant (1).pptx</dc:title>
  <dc:creator>Arushi Shiv</dc:creator>
  <cp:lastModifiedBy>Arushi Shiv</cp:lastModifiedBy>
  <cp:revision>3</cp:revision>
  <dcterms:created xsi:type="dcterms:W3CDTF">2006-08-16T00:00:00Z</dcterms:created>
  <dcterms:modified xsi:type="dcterms:W3CDTF">2025-12-03T12:23:00Z</dcterms:modified>
  <dc:identifier>DAG3_y-JkTY</dc:identifier>
</cp:coreProperties>
</file>